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sldIdLst>
    <p:sldId id="256" r:id="rId2"/>
    <p:sldId id="257" r:id="rId3"/>
    <p:sldId id="290" r:id="rId4"/>
    <p:sldId id="291" r:id="rId5"/>
    <p:sldId id="278" r:id="rId6"/>
    <p:sldId id="279" r:id="rId7"/>
    <p:sldId id="280" r:id="rId8"/>
    <p:sldId id="281" r:id="rId9"/>
    <p:sldId id="283" r:id="rId10"/>
    <p:sldId id="272" r:id="rId11"/>
    <p:sldId id="276" r:id="rId12"/>
  </p:sldIdLst>
  <p:sldSz cx="6858000" cy="9144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150" userDrawn="1">
          <p15:clr>
            <a:srgbClr val="A4A3A4"/>
          </p15:clr>
        </p15:guide>
        <p15:guide id="2" pos="2160" userDrawn="1">
          <p15:clr>
            <a:srgbClr val="A4A3A4"/>
          </p15:clr>
        </p15:guide>
        <p15:guide id="3" orient="horz" pos="1859" userDrawn="1">
          <p15:clr>
            <a:srgbClr val="A4A3A4"/>
          </p15:clr>
        </p15:guide>
        <p15:guide id="4" orient="horz" pos="2744" userDrawn="1">
          <p15:clr>
            <a:srgbClr val="A4A3A4"/>
          </p15:clr>
        </p15:guide>
        <p15:guide id="6" orient="horz" pos="970" userDrawn="1">
          <p15:clr>
            <a:srgbClr val="A4A3A4"/>
          </p15:clr>
        </p15:guide>
        <p15:guide id="7" pos="3680" userDrawn="1">
          <p15:clr>
            <a:srgbClr val="A4A3A4"/>
          </p15:clr>
        </p15:guide>
        <p15:guide id="8" orient="horz" pos="1429" userDrawn="1">
          <p15:clr>
            <a:srgbClr val="A4A3A4"/>
          </p15:clr>
        </p15:guide>
        <p15:guide id="9" pos="300" userDrawn="1">
          <p15:clr>
            <a:srgbClr val="A4A3A4"/>
          </p15:clr>
        </p15:guide>
        <p15:guide id="10" orient="horz" pos="3424" userDrawn="1">
          <p15:clr>
            <a:srgbClr val="A4A3A4"/>
          </p15:clr>
        </p15:guide>
        <p15:guide id="11" orient="horz" pos="3719"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0CD"/>
    <a:srgbClr val="FF66CC"/>
    <a:srgbClr val="FF40FF"/>
    <a:srgbClr val="80808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8088" autoAdjust="0"/>
    <p:restoredTop sz="94694"/>
  </p:normalViewPr>
  <p:slideViewPr>
    <p:cSldViewPr snapToGrid="0" snapToObjects="1" showGuides="1">
      <p:cViewPr varScale="1">
        <p:scale>
          <a:sx n="96" d="100"/>
          <a:sy n="96" d="100"/>
        </p:scale>
        <p:origin x="3792" y="176"/>
      </p:cViewPr>
      <p:guideLst>
        <p:guide orient="horz" pos="4150"/>
        <p:guide pos="2160"/>
        <p:guide orient="horz" pos="1859"/>
        <p:guide orient="horz" pos="2744"/>
        <p:guide orient="horz" pos="970"/>
        <p:guide pos="3680"/>
        <p:guide orient="horz" pos="1429"/>
        <p:guide pos="300"/>
        <p:guide orient="horz" pos="3424"/>
        <p:guide orient="horz" pos="3719"/>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______.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______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866558371389642"/>
          <c:y val="0.12478219621951761"/>
          <c:w val="0.6823905093073892"/>
          <c:h val="0.76000398202727304"/>
        </c:manualLayout>
      </c:layout>
      <c:barChart>
        <c:barDir val="bar"/>
        <c:grouping val="stacked"/>
        <c:varyColors val="0"/>
        <c:ser>
          <c:idx val="0"/>
          <c:order val="0"/>
          <c:tx>
            <c:strRef>
              <c:f>Sheet1!$B$1</c:f>
              <c:strCache>
                <c:ptCount val="1"/>
                <c:pt idx="0">
                  <c:v>系列 1</c:v>
                </c:pt>
              </c:strCache>
            </c:strRef>
          </c:tx>
          <c:spPr>
            <a:gradFill rotWithShape="1">
              <a:gsLst>
                <a:gs pos="0">
                  <a:schemeClr val="accent1">
                    <a:tint val="50000"/>
                    <a:satMod val="300000"/>
                  </a:schemeClr>
                </a:gs>
                <a:gs pos="35000">
                  <a:schemeClr val="accent1">
                    <a:tint val="37000"/>
                    <a:satMod val="300000"/>
                  </a:schemeClr>
                </a:gs>
                <a:gs pos="100000">
                  <a:schemeClr val="accent1">
                    <a:tint val="15000"/>
                    <a:satMod val="350000"/>
                  </a:schemeClr>
                </a:gs>
              </a:gsLst>
              <a:lin ang="16200000" scaled="1"/>
            </a:gradFill>
            <a:ln w="9525" cap="flat" cmpd="sng" algn="ctr">
              <a:solidFill>
                <a:schemeClr val="accent1">
                  <a:shade val="95000"/>
                </a:schemeClr>
              </a:solidFill>
              <a:round/>
            </a:ln>
            <a:effectLst>
              <a:outerShdw blurRad="40000" dist="20000" dir="5400000" rotWithShape="0">
                <a:srgbClr val="000000">
                  <a:alpha val="38000"/>
                </a:srgbClr>
              </a:outerShdw>
            </a:effectLst>
          </c:spPr>
          <c:invertIfNegative val="0"/>
          <c:dLbls>
            <c:dLbl>
              <c:idx val="0"/>
              <c:layout>
                <c:manualLayout>
                  <c:x val="0.124675892186213"/>
                  <c:y val="6.0089184367438147E-7"/>
                </c:manualLayout>
              </c:layout>
              <c:tx>
                <c:rich>
                  <a:bodyPr rot="0" spcFirstLastPara="1" vertOverflow="ellipsis" vert="horz" wrap="square" lIns="38100" tIns="19050" rIns="38100" bIns="19050" anchor="ctr" anchorCtr="1">
                    <a:noAutofit/>
                  </a:bodyPr>
                  <a:lstStyle/>
                  <a:p>
                    <a:pPr>
                      <a:defRPr sz="1197" b="0" i="0" u="none" strike="noStrike" kern="1200" baseline="0">
                        <a:solidFill>
                          <a:schemeClr val="tx1">
                            <a:lumMod val="50000"/>
                            <a:lumOff val="50000"/>
                          </a:schemeClr>
                        </a:solidFill>
                        <a:latin typeface="Meiryo UI" panose="020B0604030504040204" pitchFamily="50" charset="-128"/>
                        <a:ea typeface="Meiryo UI" panose="020B0604030504040204" pitchFamily="50" charset="-128"/>
                        <a:cs typeface="+mn-cs"/>
                      </a:defRPr>
                    </a:pPr>
                    <a:fld id="{A41C295C-596F-2845-B4D6-A69E8395094D}" type="VALUE">
                      <a:rPr lang="en-US" altLang="ja-JP" b="1"/>
                      <a:pPr>
                        <a:defRPr>
                          <a:latin typeface="Meiryo UI" panose="020B0604030504040204" pitchFamily="50" charset="-128"/>
                          <a:ea typeface="Meiryo UI" panose="020B0604030504040204" pitchFamily="50" charset="-128"/>
                        </a:defRPr>
                      </a:pPr>
                      <a:t>[値]</a:t>
                    </a:fld>
                    <a:endParaRPr lang="ja-JP" altLang="en-US"/>
                  </a:p>
                </c:rich>
              </c:tx>
              <c:spPr>
                <a:noFill/>
                <a:ln>
                  <a:noFill/>
                </a:ln>
                <a:effectLst/>
              </c:spPr>
              <c:txPr>
                <a:bodyPr rot="0" spcFirstLastPara="1" vertOverflow="ellipsis" vert="horz" wrap="square" lIns="38100" tIns="19050" rIns="38100" bIns="19050" anchor="ctr" anchorCtr="1">
                  <a:noAutofit/>
                </a:bodyPr>
                <a:lstStyle/>
                <a:p>
                  <a:pPr>
                    <a:defRPr sz="1197" b="0" i="0" u="none" strike="noStrike" kern="1200" baseline="0">
                      <a:solidFill>
                        <a:schemeClr val="tx1">
                          <a:lumMod val="50000"/>
                          <a:lumOff val="50000"/>
                        </a:schemeClr>
                      </a:solidFill>
                      <a:latin typeface="Meiryo UI" panose="020B0604030504040204" pitchFamily="50" charset="-128"/>
                      <a:ea typeface="Meiryo UI" panose="020B0604030504040204" pitchFamily="50" charset="-128"/>
                      <a:cs typeface="+mn-cs"/>
                    </a:defRPr>
                  </a:pPr>
                  <a:endParaRPr lang="ja-JP"/>
                </a:p>
              </c:txPr>
              <c:dLblPos val="ctr"/>
              <c:showLegendKey val="0"/>
              <c:showVal val="1"/>
              <c:showCatName val="0"/>
              <c:showSerName val="0"/>
              <c:showPercent val="0"/>
              <c:showBubbleSize val="0"/>
              <c:extLst>
                <c:ext xmlns:c15="http://schemas.microsoft.com/office/drawing/2012/chart" uri="{CE6537A1-D6FC-4f65-9D91-7224C49458BB}">
                  <c15:layout>
                    <c:manualLayout>
                      <c:w val="0.24953380176252327"/>
                      <c:h val="0.14140847846373589"/>
                    </c:manualLayout>
                  </c15:layout>
                  <c15:dlblFieldTable/>
                  <c15:showDataLabelsRange val="0"/>
                </c:ext>
                <c:ext xmlns:c16="http://schemas.microsoft.com/office/drawing/2014/chart" uri="{C3380CC4-5D6E-409C-BE32-E72D297353CC}">
                  <c16:uniqueId val="{00000000-96D6-8544-845F-97D097C49A33}"/>
                </c:ext>
              </c:extLst>
            </c:dLbl>
            <c:dLbl>
              <c:idx val="1"/>
              <c:layout>
                <c:manualLayout>
                  <c:x val="0.12147350504351889"/>
                  <c:y val="-3.112173007412853E-2"/>
                </c:manualLayout>
              </c:layout>
              <c:tx>
                <c:rich>
                  <a:bodyPr/>
                  <a:lstStyle/>
                  <a:p>
                    <a:fld id="{BA8E6780-407A-3847-B783-2F3ED558ED06}" type="VALUE">
                      <a:rPr lang="en-US" altLang="ja-JP" b="1"/>
                      <a:pPr/>
                      <a:t>[値]</a:t>
                    </a:fld>
                    <a:endParaRPr lang="ja-JP" altLang="en-US"/>
                  </a:p>
                </c:rich>
              </c:tx>
              <c:dLblPos val="ctr"/>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96D6-8544-845F-97D097C49A33}"/>
                </c:ext>
              </c:extLst>
            </c:dLbl>
            <c:dLbl>
              <c:idx val="2"/>
              <c:layout>
                <c:manualLayout>
                  <c:x val="7.8090110385119288E-2"/>
                  <c:y val="-8.8919228783225189E-3"/>
                </c:manualLayout>
              </c:layout>
              <c:tx>
                <c:rich>
                  <a:bodyPr/>
                  <a:lstStyle/>
                  <a:p>
                    <a:fld id="{272DEB6D-E5F5-0148-A1EB-C0B0E1E45A06}" type="VALUE">
                      <a:rPr lang="en-US" altLang="ja-JP" b="1">
                        <a:solidFill>
                          <a:schemeClr val="tx1"/>
                        </a:solidFill>
                      </a:rPr>
                      <a:pPr/>
                      <a:t>[値]</a:t>
                    </a:fld>
                    <a:endParaRPr lang="ja-JP" altLang="en-US"/>
                  </a:p>
                </c:rich>
              </c:tx>
              <c:dLblPos val="ctr"/>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2-96D6-8544-845F-97D097C49A33}"/>
                </c:ext>
              </c:extLst>
            </c:dLbl>
            <c:dLbl>
              <c:idx val="3"/>
              <c:tx>
                <c:rich>
                  <a:bodyPr/>
                  <a:lstStyle/>
                  <a:p>
                    <a:fld id="{C1497B53-FF96-AD4C-8A69-326EC02D7AC5}" type="VALUE">
                      <a:rPr lang="en-US" altLang="ja-JP" b="1">
                        <a:solidFill>
                          <a:schemeClr val="tx1"/>
                        </a:solidFill>
                      </a:rPr>
                      <a:pPr/>
                      <a:t>[値]</a:t>
                    </a:fld>
                    <a:endParaRPr lang="ja-JP" altLang="en-US"/>
                  </a:p>
                </c:rich>
              </c:tx>
              <c:dLblPos val="ctr"/>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2-CEE9-854D-88A0-012ADE453E68}"/>
                </c:ext>
              </c:extLst>
            </c:dLbl>
            <c:dLbl>
              <c:idx val="4"/>
              <c:tx>
                <c:rich>
                  <a:bodyPr/>
                  <a:lstStyle/>
                  <a:p>
                    <a:fld id="{8E5A74DA-B773-0B43-928C-A53ECE09A890}" type="VALUE">
                      <a:rPr lang="en-US" altLang="ja-JP" b="1">
                        <a:solidFill>
                          <a:schemeClr val="tx1"/>
                        </a:solidFill>
                      </a:rPr>
                      <a:pPr/>
                      <a:t>[値]</a:t>
                    </a:fld>
                    <a:endParaRPr lang="ja-JP" altLang="en-US"/>
                  </a:p>
                </c:rich>
              </c:tx>
              <c:dLblPos val="ctr"/>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CEE9-854D-88A0-012ADE453E68}"/>
                </c:ext>
              </c:extLst>
            </c:dLbl>
            <c:dLbl>
              <c:idx val="5"/>
              <c:tx>
                <c:rich>
                  <a:bodyPr/>
                  <a:lstStyle/>
                  <a:p>
                    <a:fld id="{93E0667D-7C68-EE45-85BA-74B67A339EED}" type="VALUE">
                      <a:rPr lang="en-US" altLang="ja-JP" b="1"/>
                      <a:pPr/>
                      <a:t>[値]</a:t>
                    </a:fld>
                    <a:endParaRPr lang="ja-JP" altLang="en-US"/>
                  </a:p>
                </c:rich>
              </c:tx>
              <c:dLblPos val="ctr"/>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0-CEE9-854D-88A0-012ADE453E68}"/>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50000"/>
                        <a:lumOff val="50000"/>
                      </a:schemeClr>
                    </a:solidFill>
                    <a:latin typeface="Meiryo UI" panose="020B0604030504040204" pitchFamily="50" charset="-128"/>
                    <a:ea typeface="Meiryo UI" panose="020B0604030504040204" pitchFamily="50" charset="-128"/>
                    <a:cs typeface="+mn-cs"/>
                  </a:defRPr>
                </a:pPr>
                <a:endParaRPr lang="ja-JP"/>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Sheet1!$A$2:$A$7</c:f>
              <c:strCache>
                <c:ptCount val="6"/>
                <c:pt idx="0">
                  <c:v>35～49</c:v>
                </c:pt>
                <c:pt idx="1">
                  <c:v>30～34</c:v>
                </c:pt>
                <c:pt idx="2">
                  <c:v>25～29</c:v>
                </c:pt>
                <c:pt idx="3">
                  <c:v>20～24</c:v>
                </c:pt>
                <c:pt idx="4">
                  <c:v>13～19</c:v>
                </c:pt>
                <c:pt idx="5">
                  <c:v>～12</c:v>
                </c:pt>
              </c:strCache>
            </c:strRef>
          </c:cat>
          <c:val>
            <c:numRef>
              <c:f>Sheet1!$B$2:$B$7</c:f>
              <c:numCache>
                <c:formatCode>0%</c:formatCode>
                <c:ptCount val="6"/>
                <c:pt idx="0" formatCode="0.00%">
                  <c:v>7.0000000000000001E-3</c:v>
                </c:pt>
                <c:pt idx="1">
                  <c:v>0.03</c:v>
                </c:pt>
                <c:pt idx="2">
                  <c:v>0.19</c:v>
                </c:pt>
                <c:pt idx="3">
                  <c:v>0.44</c:v>
                </c:pt>
                <c:pt idx="4">
                  <c:v>0.25</c:v>
                </c:pt>
                <c:pt idx="5">
                  <c:v>0.08</c:v>
                </c:pt>
              </c:numCache>
            </c:numRef>
          </c:val>
          <c:extLst>
            <c:ext xmlns:c16="http://schemas.microsoft.com/office/drawing/2014/chart" uri="{C3380CC4-5D6E-409C-BE32-E72D297353CC}">
              <c16:uniqueId val="{00000003-96D6-8544-845F-97D097C49A33}"/>
            </c:ext>
          </c:extLst>
        </c:ser>
        <c:dLbls>
          <c:dLblPos val="ctr"/>
          <c:showLegendKey val="0"/>
          <c:showVal val="1"/>
          <c:showCatName val="0"/>
          <c:showSerName val="0"/>
          <c:showPercent val="0"/>
          <c:showBubbleSize val="0"/>
        </c:dLbls>
        <c:gapWidth val="150"/>
        <c:overlap val="100"/>
        <c:axId val="385374424"/>
        <c:axId val="385372072"/>
      </c:barChart>
      <c:catAx>
        <c:axId val="385374424"/>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50000"/>
                    <a:lumOff val="50000"/>
                  </a:schemeClr>
                </a:solidFill>
                <a:latin typeface="Meiryo UI" panose="020B0604030504040204" pitchFamily="50" charset="-128"/>
                <a:ea typeface="Meiryo UI" panose="020B0604030504040204" pitchFamily="50" charset="-128"/>
                <a:cs typeface="+mn-cs"/>
              </a:defRPr>
            </a:pPr>
            <a:endParaRPr lang="ja-JP"/>
          </a:p>
        </c:txPr>
        <c:crossAx val="385372072"/>
        <c:crosses val="autoZero"/>
        <c:auto val="1"/>
        <c:lblAlgn val="ctr"/>
        <c:lblOffset val="100"/>
        <c:noMultiLvlLbl val="0"/>
      </c:catAx>
      <c:valAx>
        <c:axId val="385372072"/>
        <c:scaling>
          <c:orientation val="minMax"/>
        </c:scaling>
        <c:delete val="1"/>
        <c:axPos val="b"/>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crossAx val="38537442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9158630715161826"/>
          <c:y val="0.21573167539836935"/>
          <c:w val="0.6823905093073892"/>
          <c:h val="0.76000398202727304"/>
        </c:manualLayout>
      </c:layout>
      <c:barChart>
        <c:barDir val="bar"/>
        <c:grouping val="stacked"/>
        <c:varyColors val="0"/>
        <c:ser>
          <c:idx val="0"/>
          <c:order val="0"/>
          <c:tx>
            <c:strRef>
              <c:f>Sheet1!$B$1</c:f>
              <c:strCache>
                <c:ptCount val="1"/>
                <c:pt idx="0">
                  <c:v>系列 1</c:v>
                </c:pt>
              </c:strCache>
            </c:strRef>
          </c:tx>
          <c:spPr>
            <a:gradFill rotWithShape="1">
              <a:gsLst>
                <a:gs pos="0">
                  <a:schemeClr val="accent1">
                    <a:tint val="50000"/>
                    <a:satMod val="300000"/>
                  </a:schemeClr>
                </a:gs>
                <a:gs pos="35000">
                  <a:schemeClr val="accent1">
                    <a:tint val="37000"/>
                    <a:satMod val="300000"/>
                  </a:schemeClr>
                </a:gs>
                <a:gs pos="100000">
                  <a:schemeClr val="accent1">
                    <a:tint val="15000"/>
                    <a:satMod val="350000"/>
                  </a:schemeClr>
                </a:gs>
              </a:gsLst>
              <a:lin ang="16200000" scaled="1"/>
            </a:gradFill>
            <a:ln w="9525" cap="flat" cmpd="sng" algn="ctr">
              <a:solidFill>
                <a:schemeClr val="accent1">
                  <a:shade val="95000"/>
                </a:schemeClr>
              </a:solidFill>
              <a:round/>
            </a:ln>
            <a:effectLst>
              <a:outerShdw blurRad="40000" dist="20000" dir="5400000" rotWithShape="0">
                <a:srgbClr val="000000">
                  <a:alpha val="38000"/>
                </a:srgbClr>
              </a:outerShdw>
            </a:effectLst>
          </c:spPr>
          <c:invertIfNegative val="0"/>
          <c:dLbls>
            <c:dLbl>
              <c:idx val="0"/>
              <c:layout>
                <c:manualLayout>
                  <c:x val="9.5443468248479074E-2"/>
                  <c:y val="0"/>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D65C-0246-88D9-252F80928223}"/>
                </c:ext>
              </c:extLst>
            </c:dLbl>
            <c:dLbl>
              <c:idx val="1"/>
              <c:layout>
                <c:manualLayout>
                  <c:x val="0.12147350504351889"/>
                  <c:y val="-3.112173007412853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D65C-0246-88D9-252F80928223}"/>
                </c:ext>
              </c:extLst>
            </c:dLbl>
            <c:dLbl>
              <c:idx val="2"/>
              <c:layout>
                <c:manualLayout>
                  <c:x val="7.8090110385119288E-2"/>
                  <c:y val="-8.8919228783225189E-3"/>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D65C-0246-88D9-252F80928223}"/>
                </c:ext>
              </c:extLst>
            </c:dLbl>
            <c:dLbl>
              <c:idx val="3"/>
              <c:tx>
                <c:rich>
                  <a:bodyPr/>
                  <a:lstStyle/>
                  <a:p>
                    <a:fld id="{29000A22-5F1A-5E43-8FCE-A6B33C86C3B3}" type="VALUE">
                      <a:rPr lang="en-US" altLang="ja-JP" b="1">
                        <a:solidFill>
                          <a:schemeClr val="tx1"/>
                        </a:solidFill>
                      </a:rPr>
                      <a:pPr/>
                      <a:t>[値]</a:t>
                    </a:fld>
                    <a:endParaRPr lang="ja-JP" altLang="en-US"/>
                  </a:p>
                </c:rich>
              </c:tx>
              <c:dLblPos val="ctr"/>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663C-054A-B6FC-608502735FB5}"/>
                </c:ext>
              </c:extLst>
            </c:dLbl>
            <c:dLbl>
              <c:idx val="4"/>
              <c:tx>
                <c:rich>
                  <a:bodyPr/>
                  <a:lstStyle/>
                  <a:p>
                    <a:fld id="{0FC9FA70-4636-4F42-BEA2-779A201C6011}" type="VALUE">
                      <a:rPr lang="en-US" altLang="ja-JP" b="1">
                        <a:solidFill>
                          <a:schemeClr val="tx1"/>
                        </a:solidFill>
                      </a:rPr>
                      <a:pPr/>
                      <a:t>[値]</a:t>
                    </a:fld>
                    <a:endParaRPr lang="ja-JP" altLang="en-US"/>
                  </a:p>
                </c:rich>
              </c:tx>
              <c:dLblPos val="ctr"/>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0-663C-054A-B6FC-608502735FB5}"/>
                </c:ext>
              </c:extLst>
            </c:dLbl>
            <c:spPr>
              <a:noFill/>
              <a:ln>
                <a:noFill/>
              </a:ln>
              <a:effectLst/>
            </c:spPr>
            <c:txPr>
              <a:bodyPr rot="0" spcFirstLastPara="1" vertOverflow="ellipsis" vert="horz" wrap="square" lIns="38100" tIns="19050" rIns="38100" bIns="19050" anchor="ctr" anchorCtr="1">
                <a:spAutoFit/>
              </a:bodyPr>
              <a:lstStyle/>
              <a:p>
                <a:pPr>
                  <a:defRPr sz="1100" b="0" i="0" u="none" strike="noStrike" kern="1200" baseline="0">
                    <a:solidFill>
                      <a:schemeClr val="tx1">
                        <a:lumMod val="50000"/>
                        <a:lumOff val="50000"/>
                      </a:schemeClr>
                    </a:solidFill>
                    <a:latin typeface="Meiryo UI" panose="020B0604030504040204" pitchFamily="50" charset="-128"/>
                    <a:ea typeface="Meiryo UI" panose="020B0604030504040204" pitchFamily="50" charset="-128"/>
                    <a:cs typeface="+mn-cs"/>
                  </a:defRPr>
                </a:pPr>
                <a:endParaRPr lang="ja-JP"/>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Sheet1!$A$2:$A$7</c:f>
              <c:strCache>
                <c:ptCount val="6"/>
                <c:pt idx="0">
                  <c:v>35～49</c:v>
                </c:pt>
                <c:pt idx="1">
                  <c:v>30～34</c:v>
                </c:pt>
                <c:pt idx="2">
                  <c:v>25～29</c:v>
                </c:pt>
                <c:pt idx="3">
                  <c:v>20～24</c:v>
                </c:pt>
                <c:pt idx="4">
                  <c:v>13～19</c:v>
                </c:pt>
                <c:pt idx="5">
                  <c:v>～12</c:v>
                </c:pt>
              </c:strCache>
            </c:strRef>
          </c:cat>
          <c:val>
            <c:numRef>
              <c:f>Sheet1!$B$2:$B$7</c:f>
              <c:numCache>
                <c:formatCode>0%</c:formatCode>
                <c:ptCount val="6"/>
                <c:pt idx="0" formatCode="0.00%">
                  <c:v>0.01</c:v>
                </c:pt>
                <c:pt idx="1">
                  <c:v>0.03</c:v>
                </c:pt>
                <c:pt idx="2">
                  <c:v>0.15</c:v>
                </c:pt>
                <c:pt idx="3">
                  <c:v>0.47</c:v>
                </c:pt>
                <c:pt idx="4">
                  <c:v>0.25</c:v>
                </c:pt>
                <c:pt idx="5">
                  <c:v>7.0000000000000007E-2</c:v>
                </c:pt>
              </c:numCache>
            </c:numRef>
          </c:val>
          <c:extLst>
            <c:ext xmlns:c16="http://schemas.microsoft.com/office/drawing/2014/chart" uri="{C3380CC4-5D6E-409C-BE32-E72D297353CC}">
              <c16:uniqueId val="{00000003-D65C-0246-88D9-252F80928223}"/>
            </c:ext>
          </c:extLst>
        </c:ser>
        <c:dLbls>
          <c:dLblPos val="ctr"/>
          <c:showLegendKey val="0"/>
          <c:showVal val="1"/>
          <c:showCatName val="0"/>
          <c:showSerName val="0"/>
          <c:showPercent val="0"/>
          <c:showBubbleSize val="0"/>
        </c:dLbls>
        <c:gapWidth val="150"/>
        <c:overlap val="100"/>
        <c:axId val="385374816"/>
        <c:axId val="385369720"/>
      </c:barChart>
      <c:catAx>
        <c:axId val="385374816"/>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50000"/>
                    <a:lumOff val="50000"/>
                  </a:schemeClr>
                </a:solidFill>
                <a:latin typeface="Meiryo UI" panose="020B0604030504040204" pitchFamily="50" charset="-128"/>
                <a:ea typeface="Meiryo UI" panose="020B0604030504040204" pitchFamily="50" charset="-128"/>
                <a:cs typeface="+mn-cs"/>
              </a:defRPr>
            </a:pPr>
            <a:endParaRPr lang="ja-JP"/>
          </a:p>
        </c:txPr>
        <c:crossAx val="385369720"/>
        <c:crosses val="autoZero"/>
        <c:auto val="1"/>
        <c:lblAlgn val="ctr"/>
        <c:lblOffset val="100"/>
        <c:noMultiLvlLbl val="0"/>
      </c:catAx>
      <c:valAx>
        <c:axId val="385369720"/>
        <c:scaling>
          <c:orientation val="minMax"/>
        </c:scaling>
        <c:delete val="1"/>
        <c:axPos val="b"/>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crossAx val="38537481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01">
  <cs:axisTitle>
    <cs:lnRef idx="0"/>
    <cs:fillRef idx="0"/>
    <cs:effectRef idx="0"/>
    <cs:fontRef idx="minor">
      <a:schemeClr val="tx1">
        <a:lumMod val="50000"/>
        <a:lumOff val="50000"/>
      </a:schemeClr>
    </cs:fontRef>
    <cs:defRPr sz="1197" kern="1200" cap="all"/>
  </cs:axisTitle>
  <cs:category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3D>
  <cs:dataPointLine>
    <cs:lnRef idx="0">
      <cs:styleClr val="auto"/>
    </cs:lnRef>
    <cs:fillRef idx="2">
      <cs:styleClr val="auto"/>
    </cs:fillRef>
    <cs:effectRef idx="1"/>
    <cs:fontRef idx="minor">
      <a:schemeClr val="dk1"/>
    </cs:fontRef>
    <cs:spPr>
      <a:ln w="15875" cap="rnd">
        <a:solidFill>
          <a:schemeClr val="phClr"/>
        </a:solidFill>
        <a:round/>
      </a:ln>
    </cs:spPr>
  </cs:dataPointLine>
  <cs:dataPointMarker>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Marker>
  <cs:dataPointMarkerLayout symbol="circle" size="4"/>
  <cs:dataPointWireframe>
    <cs:lnRef idx="0">
      <cs:styleClr val="auto"/>
    </cs:lnRef>
    <cs:fillRef idx="2"/>
    <cs:effectRef idx="0"/>
    <cs:fontRef idx="minor">
      <a:schemeClr val="dk1"/>
    </cs:fontRef>
    <cs:spPr>
      <a:ln w="9525" cap="rnd">
        <a:solidFill>
          <a:schemeClr val="phClr"/>
        </a:solidFill>
        <a:round/>
      </a:ln>
    </cs:spPr>
  </cs:dataPointWireframe>
  <cs:dataTable>
    <cs:lnRef idx="0"/>
    <cs:fillRef idx="0"/>
    <cs:effectRef idx="0"/>
    <cs:fontRef idx="minor">
      <a:schemeClr val="tx1">
        <a:lumMod val="50000"/>
        <a:lumOff val="50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35000"/>
            <a:lumOff val="65000"/>
          </a:schemeClr>
        </a:solidFill>
        <a:prstDash val="dash"/>
      </a:ln>
    </cs:spPr>
  </cs:dropLine>
  <cs:errorBar>
    <cs:lnRef idx="0"/>
    <cs:fillRef idx="0"/>
    <cs:effectRef idx="0"/>
    <cs:fontRef idx="minor">
      <a:schemeClr val="dk1"/>
    </cs:fontRef>
    <cs:spPr>
      <a:ln w="9525">
        <a:solidFill>
          <a:schemeClr val="tx1">
            <a:lumMod val="50000"/>
            <a:lumOff val="50000"/>
          </a:schemeClr>
        </a:solidFill>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prstDash val="dash"/>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50000"/>
        <a:lumOff val="50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prstDash val="dash"/>
      </a:ln>
    </cs:spPr>
  </cs:seriesLine>
  <cs:title>
    <cs:lnRef idx="0"/>
    <cs:fillRef idx="0"/>
    <cs:effectRef idx="0"/>
    <cs:fontRef idx="minor">
      <a:schemeClr val="tx1">
        <a:lumMod val="50000"/>
        <a:lumOff val="50000"/>
      </a:schemeClr>
    </cs:fontRef>
    <cs:defRPr sz="1862" kern="1200" cap="none" spc="20" baseline="0"/>
  </cs:title>
  <cs:trendline>
    <cs:lnRef idx="0">
      <cs:styleClr val="auto"/>
    </cs:lnRef>
    <cs:fillRef idx="2"/>
    <cs:effectRef idx="0"/>
    <cs:fontRef idx="minor">
      <a:schemeClr val="dk1"/>
    </cs:fontRef>
    <cs:spPr>
      <a:ln w="9525" cap="rnd">
        <a:solidFill>
          <a:schemeClr val="phClr"/>
        </a:solidFill>
      </a:ln>
    </cs:spPr>
  </cs:trendline>
  <cs:trendlineLabel>
    <cs:lnRef idx="0"/>
    <cs:fillRef idx="0"/>
    <cs:effectRef idx="0"/>
    <cs:fontRef idx="minor">
      <a:schemeClr val="tx1">
        <a:lumMod val="50000"/>
        <a:lumOff val="50000"/>
      </a:schemeClr>
    </cs:fontRef>
    <cs:defRPr sz="1197"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50000"/>
        <a:lumOff val="50000"/>
      </a:schemeClr>
    </cs:fontRef>
    <cs:defRPr sz="1197"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301">
  <cs:axisTitle>
    <cs:lnRef idx="0"/>
    <cs:fillRef idx="0"/>
    <cs:effectRef idx="0"/>
    <cs:fontRef idx="minor">
      <a:schemeClr val="tx1">
        <a:lumMod val="50000"/>
        <a:lumOff val="50000"/>
      </a:schemeClr>
    </cs:fontRef>
    <cs:defRPr sz="1197" kern="1200" cap="all"/>
  </cs:axisTitle>
  <cs:category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3D>
  <cs:dataPointLine>
    <cs:lnRef idx="0">
      <cs:styleClr val="auto"/>
    </cs:lnRef>
    <cs:fillRef idx="2">
      <cs:styleClr val="auto"/>
    </cs:fillRef>
    <cs:effectRef idx="1"/>
    <cs:fontRef idx="minor">
      <a:schemeClr val="dk1"/>
    </cs:fontRef>
    <cs:spPr>
      <a:ln w="15875" cap="rnd">
        <a:solidFill>
          <a:schemeClr val="phClr"/>
        </a:solidFill>
        <a:round/>
      </a:ln>
    </cs:spPr>
  </cs:dataPointLine>
  <cs:dataPointMarker>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Marker>
  <cs:dataPointMarkerLayout symbol="circle" size="4"/>
  <cs:dataPointWireframe>
    <cs:lnRef idx="0">
      <cs:styleClr val="auto"/>
    </cs:lnRef>
    <cs:fillRef idx="2"/>
    <cs:effectRef idx="0"/>
    <cs:fontRef idx="minor">
      <a:schemeClr val="dk1"/>
    </cs:fontRef>
    <cs:spPr>
      <a:ln w="9525" cap="rnd">
        <a:solidFill>
          <a:schemeClr val="phClr"/>
        </a:solidFill>
        <a:round/>
      </a:ln>
    </cs:spPr>
  </cs:dataPointWireframe>
  <cs:dataTable>
    <cs:lnRef idx="0"/>
    <cs:fillRef idx="0"/>
    <cs:effectRef idx="0"/>
    <cs:fontRef idx="minor">
      <a:schemeClr val="tx1">
        <a:lumMod val="50000"/>
        <a:lumOff val="50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35000"/>
            <a:lumOff val="65000"/>
          </a:schemeClr>
        </a:solidFill>
        <a:prstDash val="dash"/>
      </a:ln>
    </cs:spPr>
  </cs:dropLine>
  <cs:errorBar>
    <cs:lnRef idx="0"/>
    <cs:fillRef idx="0"/>
    <cs:effectRef idx="0"/>
    <cs:fontRef idx="minor">
      <a:schemeClr val="dk1"/>
    </cs:fontRef>
    <cs:spPr>
      <a:ln w="9525">
        <a:solidFill>
          <a:schemeClr val="tx1">
            <a:lumMod val="50000"/>
            <a:lumOff val="50000"/>
          </a:schemeClr>
        </a:solidFill>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prstDash val="dash"/>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50000"/>
        <a:lumOff val="50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prstDash val="dash"/>
      </a:ln>
    </cs:spPr>
  </cs:seriesLine>
  <cs:title>
    <cs:lnRef idx="0"/>
    <cs:fillRef idx="0"/>
    <cs:effectRef idx="0"/>
    <cs:fontRef idx="minor">
      <a:schemeClr val="tx1">
        <a:lumMod val="50000"/>
        <a:lumOff val="50000"/>
      </a:schemeClr>
    </cs:fontRef>
    <cs:defRPr sz="1862" kern="1200" cap="none" spc="20" baseline="0"/>
  </cs:title>
  <cs:trendline>
    <cs:lnRef idx="0">
      <cs:styleClr val="auto"/>
    </cs:lnRef>
    <cs:fillRef idx="2"/>
    <cs:effectRef idx="0"/>
    <cs:fontRef idx="minor">
      <a:schemeClr val="dk1"/>
    </cs:fontRef>
    <cs:spPr>
      <a:ln w="9525" cap="rnd">
        <a:solidFill>
          <a:schemeClr val="phClr"/>
        </a:solidFill>
      </a:ln>
    </cs:spPr>
  </cs:trendline>
  <cs:trendlineLabel>
    <cs:lnRef idx="0"/>
    <cs:fillRef idx="0"/>
    <cs:effectRef idx="0"/>
    <cs:fontRef idx="minor">
      <a:schemeClr val="tx1">
        <a:lumMod val="50000"/>
        <a:lumOff val="50000"/>
      </a:schemeClr>
    </cs:fontRef>
    <cs:defRPr sz="1197"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50000"/>
        <a:lumOff val="50000"/>
      </a:schemeClr>
    </cs:fontRef>
    <cs:defRPr sz="1197" kern="1200"/>
  </cs:valueAxis>
  <cs:wall>
    <cs:lnRef idx="0"/>
    <cs:fillRef idx="0"/>
    <cs:effectRef idx="0"/>
    <cs:fontRef idx="minor">
      <a:schemeClr val="dk1"/>
    </cs:fontRef>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514350" y="1496484"/>
            <a:ext cx="5829300" cy="3183467"/>
          </a:xfrm>
        </p:spPr>
        <p:txBody>
          <a:bodyPr anchor="b"/>
          <a:lstStyle>
            <a:lvl1pPr algn="ctr">
              <a:defRPr sz="4500"/>
            </a:lvl1pPr>
          </a:lstStyle>
          <a:p>
            <a:r>
              <a:rPr lang="ja-JP" altLang="en-US"/>
              <a:t>マスター タイトルの書式設定</a:t>
            </a:r>
            <a:endParaRPr lang="en-US" dirty="0"/>
          </a:p>
        </p:txBody>
      </p:sp>
      <p:sp>
        <p:nvSpPr>
          <p:cNvPr id="3" name="Subtitle 2"/>
          <p:cNvSpPr>
            <a:spLocks noGrp="1"/>
          </p:cNvSpPr>
          <p:nvPr>
            <p:ph type="subTitle" idx="1"/>
          </p:nvPr>
        </p:nvSpPr>
        <p:spPr>
          <a:xfrm>
            <a:off x="857250" y="4802717"/>
            <a:ext cx="5143500" cy="2207683"/>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D35139FA-2C1B-3D4F-AEEC-97842BBDB2FD}" type="datetimeFigureOut">
              <a:rPr kumimoji="1" lang="ja-JP" altLang="en-US" smtClean="0"/>
              <a:t>2020/5/19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E848D8DE-8F84-3142-AD28-04A16CD28A76}" type="slidenum">
              <a:rPr kumimoji="1" lang="ja-JP" altLang="en-US" smtClean="0"/>
              <a:t>‹#›</a:t>
            </a:fld>
            <a:endParaRPr kumimoji="1" lang="ja-JP" altLang="en-US"/>
          </a:p>
        </p:txBody>
      </p:sp>
    </p:spTree>
    <p:extLst>
      <p:ext uri="{BB962C8B-B14F-4D97-AF65-F5344CB8AC3E}">
        <p14:creationId xmlns:p14="http://schemas.microsoft.com/office/powerpoint/2010/main" val="32620320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D35139FA-2C1B-3D4F-AEEC-97842BBDB2FD}" type="datetimeFigureOut">
              <a:rPr kumimoji="1" lang="ja-JP" altLang="en-US" smtClean="0"/>
              <a:t>2020/5/19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E848D8DE-8F84-3142-AD28-04A16CD28A76}" type="slidenum">
              <a:rPr kumimoji="1" lang="ja-JP" altLang="en-US" smtClean="0"/>
              <a:t>‹#›</a:t>
            </a:fld>
            <a:endParaRPr kumimoji="1" lang="ja-JP" altLang="en-US"/>
          </a:p>
        </p:txBody>
      </p:sp>
    </p:spTree>
    <p:extLst>
      <p:ext uri="{BB962C8B-B14F-4D97-AF65-F5344CB8AC3E}">
        <p14:creationId xmlns:p14="http://schemas.microsoft.com/office/powerpoint/2010/main" val="8084416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07757" y="486834"/>
            <a:ext cx="1478756" cy="7749117"/>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471488" y="486834"/>
            <a:ext cx="4350544" cy="7749117"/>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D35139FA-2C1B-3D4F-AEEC-97842BBDB2FD}" type="datetimeFigureOut">
              <a:rPr kumimoji="1" lang="ja-JP" altLang="en-US" smtClean="0"/>
              <a:t>2020/5/19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E848D8DE-8F84-3142-AD28-04A16CD28A76}" type="slidenum">
              <a:rPr kumimoji="1" lang="ja-JP" altLang="en-US" smtClean="0"/>
              <a:t>‹#›</a:t>
            </a:fld>
            <a:endParaRPr kumimoji="1" lang="ja-JP" altLang="en-US"/>
          </a:p>
        </p:txBody>
      </p:sp>
    </p:spTree>
    <p:extLst>
      <p:ext uri="{BB962C8B-B14F-4D97-AF65-F5344CB8AC3E}">
        <p14:creationId xmlns:p14="http://schemas.microsoft.com/office/powerpoint/2010/main" val="4621655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D35139FA-2C1B-3D4F-AEEC-97842BBDB2FD}" type="datetimeFigureOut">
              <a:rPr kumimoji="1" lang="ja-JP" altLang="en-US" smtClean="0"/>
              <a:t>2020/5/19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E848D8DE-8F84-3142-AD28-04A16CD28A76}" type="slidenum">
              <a:rPr kumimoji="1" lang="ja-JP" altLang="en-US" smtClean="0"/>
              <a:t>‹#›</a:t>
            </a:fld>
            <a:endParaRPr kumimoji="1" lang="ja-JP" altLang="en-US"/>
          </a:p>
        </p:txBody>
      </p:sp>
    </p:spTree>
    <p:extLst>
      <p:ext uri="{BB962C8B-B14F-4D97-AF65-F5344CB8AC3E}">
        <p14:creationId xmlns:p14="http://schemas.microsoft.com/office/powerpoint/2010/main" val="3330394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467916" y="2279653"/>
            <a:ext cx="5915025" cy="3803649"/>
          </a:xfrm>
        </p:spPr>
        <p:txBody>
          <a:bodyPr anchor="b"/>
          <a:lstStyle>
            <a:lvl1pPr>
              <a:defRPr sz="45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467916" y="6119286"/>
            <a:ext cx="5915025" cy="2000249"/>
          </a:xfrm>
        </p:spPr>
        <p:txBody>
          <a:bodyPr/>
          <a:lstStyle>
            <a:lvl1pPr marL="0" indent="0">
              <a:buNone/>
              <a:defRPr sz="18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D35139FA-2C1B-3D4F-AEEC-97842BBDB2FD}" type="datetimeFigureOut">
              <a:rPr kumimoji="1" lang="ja-JP" altLang="en-US" smtClean="0"/>
              <a:t>2020/5/19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E848D8DE-8F84-3142-AD28-04A16CD28A76}" type="slidenum">
              <a:rPr kumimoji="1" lang="ja-JP" altLang="en-US" smtClean="0"/>
              <a:t>‹#›</a:t>
            </a:fld>
            <a:endParaRPr kumimoji="1" lang="ja-JP" altLang="en-US"/>
          </a:p>
        </p:txBody>
      </p:sp>
    </p:spTree>
    <p:extLst>
      <p:ext uri="{BB962C8B-B14F-4D97-AF65-F5344CB8AC3E}">
        <p14:creationId xmlns:p14="http://schemas.microsoft.com/office/powerpoint/2010/main" val="30960942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471488" y="2434167"/>
            <a:ext cx="2914650" cy="5801784"/>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3471863" y="2434167"/>
            <a:ext cx="2914650" cy="5801784"/>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D35139FA-2C1B-3D4F-AEEC-97842BBDB2FD}" type="datetimeFigureOut">
              <a:rPr kumimoji="1" lang="ja-JP" altLang="en-US" smtClean="0"/>
              <a:t>2020/5/19</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E848D8DE-8F84-3142-AD28-04A16CD28A76}" type="slidenum">
              <a:rPr kumimoji="1" lang="ja-JP" altLang="en-US" smtClean="0"/>
              <a:t>‹#›</a:t>
            </a:fld>
            <a:endParaRPr kumimoji="1" lang="ja-JP" altLang="en-US"/>
          </a:p>
        </p:txBody>
      </p:sp>
    </p:spTree>
    <p:extLst>
      <p:ext uri="{BB962C8B-B14F-4D97-AF65-F5344CB8AC3E}">
        <p14:creationId xmlns:p14="http://schemas.microsoft.com/office/powerpoint/2010/main" val="20601956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472381" y="486836"/>
            <a:ext cx="5915025" cy="1767417"/>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472381" y="2241551"/>
            <a:ext cx="2901255" cy="1098549"/>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ja-JP" altLang="en-US"/>
              <a:t>マスター テキストの書式設定</a:t>
            </a:r>
          </a:p>
        </p:txBody>
      </p:sp>
      <p:sp>
        <p:nvSpPr>
          <p:cNvPr id="4" name="Content Placeholder 3"/>
          <p:cNvSpPr>
            <a:spLocks noGrp="1"/>
          </p:cNvSpPr>
          <p:nvPr>
            <p:ph sz="half" idx="2"/>
          </p:nvPr>
        </p:nvSpPr>
        <p:spPr>
          <a:xfrm>
            <a:off x="472381" y="3340100"/>
            <a:ext cx="2901255" cy="4912784"/>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3471863" y="2241551"/>
            <a:ext cx="2915543" cy="1098549"/>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ja-JP" altLang="en-US"/>
              <a:t>マスター テキストの書式設定</a:t>
            </a:r>
          </a:p>
        </p:txBody>
      </p:sp>
      <p:sp>
        <p:nvSpPr>
          <p:cNvPr id="6" name="Content Placeholder 5"/>
          <p:cNvSpPr>
            <a:spLocks noGrp="1"/>
          </p:cNvSpPr>
          <p:nvPr>
            <p:ph sz="quarter" idx="4"/>
          </p:nvPr>
        </p:nvSpPr>
        <p:spPr>
          <a:xfrm>
            <a:off x="3471863" y="3340100"/>
            <a:ext cx="2915543" cy="4912784"/>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D35139FA-2C1B-3D4F-AEEC-97842BBDB2FD}" type="datetimeFigureOut">
              <a:rPr kumimoji="1" lang="ja-JP" altLang="en-US" smtClean="0"/>
              <a:t>2020/5/19</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E848D8DE-8F84-3142-AD28-04A16CD28A76}" type="slidenum">
              <a:rPr kumimoji="1" lang="ja-JP" altLang="en-US" smtClean="0"/>
              <a:t>‹#›</a:t>
            </a:fld>
            <a:endParaRPr kumimoji="1" lang="ja-JP" altLang="en-US"/>
          </a:p>
        </p:txBody>
      </p:sp>
    </p:spTree>
    <p:extLst>
      <p:ext uri="{BB962C8B-B14F-4D97-AF65-F5344CB8AC3E}">
        <p14:creationId xmlns:p14="http://schemas.microsoft.com/office/powerpoint/2010/main" val="37331574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D35139FA-2C1B-3D4F-AEEC-97842BBDB2FD}" type="datetimeFigureOut">
              <a:rPr kumimoji="1" lang="ja-JP" altLang="en-US" smtClean="0"/>
              <a:t>2020/5/19</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E848D8DE-8F84-3142-AD28-04A16CD28A76}" type="slidenum">
              <a:rPr kumimoji="1" lang="ja-JP" altLang="en-US" smtClean="0"/>
              <a:t>‹#›</a:t>
            </a:fld>
            <a:endParaRPr kumimoji="1" lang="ja-JP" altLang="en-US"/>
          </a:p>
        </p:txBody>
      </p:sp>
    </p:spTree>
    <p:extLst>
      <p:ext uri="{BB962C8B-B14F-4D97-AF65-F5344CB8AC3E}">
        <p14:creationId xmlns:p14="http://schemas.microsoft.com/office/powerpoint/2010/main" val="16693212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35139FA-2C1B-3D4F-AEEC-97842BBDB2FD}" type="datetimeFigureOut">
              <a:rPr kumimoji="1" lang="ja-JP" altLang="en-US" smtClean="0"/>
              <a:t>2020/5/19</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E848D8DE-8F84-3142-AD28-04A16CD28A76}" type="slidenum">
              <a:rPr kumimoji="1" lang="ja-JP" altLang="en-US" smtClean="0"/>
              <a:t>‹#›</a:t>
            </a:fld>
            <a:endParaRPr kumimoji="1" lang="ja-JP" altLang="en-US"/>
          </a:p>
        </p:txBody>
      </p:sp>
    </p:spTree>
    <p:extLst>
      <p:ext uri="{BB962C8B-B14F-4D97-AF65-F5344CB8AC3E}">
        <p14:creationId xmlns:p14="http://schemas.microsoft.com/office/powerpoint/2010/main" val="42282170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472381" y="609600"/>
            <a:ext cx="2211884" cy="2133600"/>
          </a:xfrm>
        </p:spPr>
        <p:txBody>
          <a:bodyPr anchor="b"/>
          <a:lstStyle>
            <a:lvl1pPr>
              <a:defRPr sz="2400"/>
            </a:lvl1pPr>
          </a:lstStyle>
          <a:p>
            <a:r>
              <a:rPr lang="ja-JP" altLang="en-US"/>
              <a:t>マスター タイトルの書式設定</a:t>
            </a:r>
            <a:endParaRPr lang="en-US" dirty="0"/>
          </a:p>
        </p:txBody>
      </p:sp>
      <p:sp>
        <p:nvSpPr>
          <p:cNvPr id="3" name="Content Placeholder 2"/>
          <p:cNvSpPr>
            <a:spLocks noGrp="1"/>
          </p:cNvSpPr>
          <p:nvPr>
            <p:ph idx="1"/>
          </p:nvPr>
        </p:nvSpPr>
        <p:spPr>
          <a:xfrm>
            <a:off x="2915543" y="1316569"/>
            <a:ext cx="3471863" cy="6498167"/>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472381" y="2743200"/>
            <a:ext cx="2211884" cy="508211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D35139FA-2C1B-3D4F-AEEC-97842BBDB2FD}" type="datetimeFigureOut">
              <a:rPr kumimoji="1" lang="ja-JP" altLang="en-US" smtClean="0"/>
              <a:t>2020/5/19</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E848D8DE-8F84-3142-AD28-04A16CD28A76}" type="slidenum">
              <a:rPr kumimoji="1" lang="ja-JP" altLang="en-US" smtClean="0"/>
              <a:t>‹#›</a:t>
            </a:fld>
            <a:endParaRPr kumimoji="1" lang="ja-JP" altLang="en-US"/>
          </a:p>
        </p:txBody>
      </p:sp>
    </p:spTree>
    <p:extLst>
      <p:ext uri="{BB962C8B-B14F-4D97-AF65-F5344CB8AC3E}">
        <p14:creationId xmlns:p14="http://schemas.microsoft.com/office/powerpoint/2010/main" val="9046501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472381" y="609600"/>
            <a:ext cx="2211884" cy="2133600"/>
          </a:xfrm>
        </p:spPr>
        <p:txBody>
          <a:bodyPr anchor="b"/>
          <a:lstStyle>
            <a:lvl1pPr>
              <a:defRPr sz="24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2915543" y="1316569"/>
            <a:ext cx="3471863" cy="6498167"/>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472381" y="2743200"/>
            <a:ext cx="2211884" cy="508211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D35139FA-2C1B-3D4F-AEEC-97842BBDB2FD}" type="datetimeFigureOut">
              <a:rPr kumimoji="1" lang="ja-JP" altLang="en-US" smtClean="0"/>
              <a:t>2020/5/19</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E848D8DE-8F84-3142-AD28-04A16CD28A76}" type="slidenum">
              <a:rPr kumimoji="1" lang="ja-JP" altLang="en-US" smtClean="0"/>
              <a:t>‹#›</a:t>
            </a:fld>
            <a:endParaRPr kumimoji="1" lang="ja-JP" altLang="en-US"/>
          </a:p>
        </p:txBody>
      </p:sp>
    </p:spTree>
    <p:extLst>
      <p:ext uri="{BB962C8B-B14F-4D97-AF65-F5344CB8AC3E}">
        <p14:creationId xmlns:p14="http://schemas.microsoft.com/office/powerpoint/2010/main" val="14294156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1488" y="486836"/>
            <a:ext cx="5915025" cy="1767417"/>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471488" y="2434167"/>
            <a:ext cx="5915025" cy="5801784"/>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471488" y="8475136"/>
            <a:ext cx="1543050" cy="486833"/>
          </a:xfrm>
          <a:prstGeom prst="rect">
            <a:avLst/>
          </a:prstGeom>
        </p:spPr>
        <p:txBody>
          <a:bodyPr vert="horz" lIns="91440" tIns="45720" rIns="91440" bIns="45720" rtlCol="0" anchor="ctr"/>
          <a:lstStyle>
            <a:lvl1pPr algn="l">
              <a:defRPr sz="900">
                <a:solidFill>
                  <a:schemeClr val="tx1">
                    <a:tint val="75000"/>
                  </a:schemeClr>
                </a:solidFill>
              </a:defRPr>
            </a:lvl1pPr>
          </a:lstStyle>
          <a:p>
            <a:fld id="{D35139FA-2C1B-3D4F-AEEC-97842BBDB2FD}" type="datetimeFigureOut">
              <a:rPr kumimoji="1" lang="ja-JP" altLang="en-US" smtClean="0"/>
              <a:t>2020/5/19</a:t>
            </a:fld>
            <a:endParaRPr kumimoji="1" lang="ja-JP" altLang="en-US"/>
          </a:p>
        </p:txBody>
      </p:sp>
      <p:sp>
        <p:nvSpPr>
          <p:cNvPr id="5" name="Footer Placeholder 4"/>
          <p:cNvSpPr>
            <a:spLocks noGrp="1"/>
          </p:cNvSpPr>
          <p:nvPr>
            <p:ph type="ftr" sz="quarter" idx="3"/>
          </p:nvPr>
        </p:nvSpPr>
        <p:spPr>
          <a:xfrm>
            <a:off x="2271713" y="8475136"/>
            <a:ext cx="2314575" cy="486833"/>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4843463" y="8475136"/>
            <a:ext cx="1543050" cy="486833"/>
          </a:xfrm>
          <a:prstGeom prst="rect">
            <a:avLst/>
          </a:prstGeom>
        </p:spPr>
        <p:txBody>
          <a:bodyPr vert="horz" lIns="91440" tIns="45720" rIns="91440" bIns="45720" rtlCol="0" anchor="ctr"/>
          <a:lstStyle>
            <a:lvl1pPr algn="r">
              <a:defRPr sz="900">
                <a:solidFill>
                  <a:schemeClr val="tx1">
                    <a:tint val="75000"/>
                  </a:schemeClr>
                </a:solidFill>
              </a:defRPr>
            </a:lvl1pPr>
          </a:lstStyle>
          <a:p>
            <a:fld id="{E848D8DE-8F84-3142-AD28-04A16CD28A76}" type="slidenum">
              <a:rPr kumimoji="1" lang="ja-JP" altLang="en-US" smtClean="0"/>
              <a:t>‹#›</a:t>
            </a:fld>
            <a:endParaRPr kumimoji="1" lang="ja-JP" altLang="en-US"/>
          </a:p>
        </p:txBody>
      </p:sp>
    </p:spTree>
    <p:extLst>
      <p:ext uri="{BB962C8B-B14F-4D97-AF65-F5344CB8AC3E}">
        <p14:creationId xmlns:p14="http://schemas.microsoft.com/office/powerpoint/2010/main" val="883829426"/>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685800" rtl="0" eaLnBrk="1" latinLnBrk="0" hangingPunct="1">
        <a:lnSpc>
          <a:spcPct val="90000"/>
        </a:lnSpc>
        <a:spcBef>
          <a:spcPct val="0"/>
        </a:spcBef>
        <a:buNone/>
        <a:defRPr kumimoji="1"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p:bodyStyle>
    <p:otherStyle>
      <a:defPPr>
        <a:defRPr lang="en-US"/>
      </a:defPPr>
      <a:lvl1pPr marL="0" algn="l" defTabSz="685800" rtl="0" eaLnBrk="1" latinLnBrk="0" hangingPunct="1">
        <a:defRPr kumimoji="1" sz="1350" kern="1200">
          <a:solidFill>
            <a:schemeClr val="tx1"/>
          </a:solidFill>
          <a:latin typeface="+mn-lt"/>
          <a:ea typeface="+mn-ea"/>
          <a:cs typeface="+mn-cs"/>
        </a:defRPr>
      </a:lvl1pPr>
      <a:lvl2pPr marL="342900" algn="l" defTabSz="685800" rtl="0" eaLnBrk="1" latinLnBrk="0" hangingPunct="1">
        <a:defRPr kumimoji="1" sz="1350" kern="1200">
          <a:solidFill>
            <a:schemeClr val="tx1"/>
          </a:solidFill>
          <a:latin typeface="+mn-lt"/>
          <a:ea typeface="+mn-ea"/>
          <a:cs typeface="+mn-cs"/>
        </a:defRPr>
      </a:lvl2pPr>
      <a:lvl3pPr marL="685800" algn="l" defTabSz="685800" rtl="0" eaLnBrk="1" latinLnBrk="0" hangingPunct="1">
        <a:defRPr kumimoji="1" sz="1350" kern="1200">
          <a:solidFill>
            <a:schemeClr val="tx1"/>
          </a:solidFill>
          <a:latin typeface="+mn-lt"/>
          <a:ea typeface="+mn-ea"/>
          <a:cs typeface="+mn-cs"/>
        </a:defRPr>
      </a:lvl3pPr>
      <a:lvl4pPr marL="1028700" algn="l" defTabSz="685800" rtl="0" eaLnBrk="1" latinLnBrk="0" hangingPunct="1">
        <a:defRPr kumimoji="1" sz="1350" kern="1200">
          <a:solidFill>
            <a:schemeClr val="tx1"/>
          </a:solidFill>
          <a:latin typeface="+mn-lt"/>
          <a:ea typeface="+mn-ea"/>
          <a:cs typeface="+mn-cs"/>
        </a:defRPr>
      </a:lvl4pPr>
      <a:lvl5pPr marL="1371600" algn="l" defTabSz="685800" rtl="0" eaLnBrk="1" latinLnBrk="0" hangingPunct="1">
        <a:defRPr kumimoji="1" sz="1350" kern="1200">
          <a:solidFill>
            <a:schemeClr val="tx1"/>
          </a:solidFill>
          <a:latin typeface="+mn-lt"/>
          <a:ea typeface="+mn-ea"/>
          <a:cs typeface="+mn-cs"/>
        </a:defRPr>
      </a:lvl5pPr>
      <a:lvl6pPr marL="1714500" algn="l" defTabSz="685800" rtl="0" eaLnBrk="1" latinLnBrk="0" hangingPunct="1">
        <a:defRPr kumimoji="1" sz="1350" kern="1200">
          <a:solidFill>
            <a:schemeClr val="tx1"/>
          </a:solidFill>
          <a:latin typeface="+mn-lt"/>
          <a:ea typeface="+mn-ea"/>
          <a:cs typeface="+mn-cs"/>
        </a:defRPr>
      </a:lvl6pPr>
      <a:lvl7pPr marL="2057400" algn="l" defTabSz="685800" rtl="0" eaLnBrk="1" latinLnBrk="0" hangingPunct="1">
        <a:defRPr kumimoji="1" sz="1350" kern="1200">
          <a:solidFill>
            <a:schemeClr val="tx1"/>
          </a:solidFill>
          <a:latin typeface="+mn-lt"/>
          <a:ea typeface="+mn-ea"/>
          <a:cs typeface="+mn-cs"/>
        </a:defRPr>
      </a:lvl7pPr>
      <a:lvl8pPr marL="2400300" algn="l" defTabSz="685800" rtl="0" eaLnBrk="1" latinLnBrk="0" hangingPunct="1">
        <a:defRPr kumimoji="1" sz="1350" kern="1200">
          <a:solidFill>
            <a:schemeClr val="tx1"/>
          </a:solidFill>
          <a:latin typeface="+mn-lt"/>
          <a:ea typeface="+mn-ea"/>
          <a:cs typeface="+mn-cs"/>
        </a:defRPr>
      </a:lvl8pPr>
      <a:lvl9pPr marL="2743200" algn="l" defTabSz="685800" rtl="0" eaLnBrk="1" latinLnBrk="0" hangingPunct="1">
        <a:defRPr kumimoji="1"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jpeg"/><Relationship Id="rId10" Type="http://schemas.openxmlformats.org/officeDocument/2006/relationships/image" Target="../media/image9.png"/><Relationship Id="rId4" Type="http://schemas.openxmlformats.org/officeDocument/2006/relationships/image" Target="../media/image3.jpeg"/><Relationship Id="rId9" Type="http://schemas.openxmlformats.org/officeDocument/2006/relationships/image" Target="../media/image8.png"/></Relationships>
</file>

<file path=ppt/slides/_rels/slide10.xml.rels><?xml version="1.0" encoding="UTF-8" standalone="yes"?>
<Relationships xmlns="http://schemas.openxmlformats.org/package/2006/relationships"><Relationship Id="rId8" Type="http://schemas.openxmlformats.org/officeDocument/2006/relationships/image" Target="../media/image62.png"/><Relationship Id="rId13" Type="http://schemas.openxmlformats.org/officeDocument/2006/relationships/image" Target="../media/image67.png"/><Relationship Id="rId3" Type="http://schemas.openxmlformats.org/officeDocument/2006/relationships/image" Target="../media/image57.png"/><Relationship Id="rId7" Type="http://schemas.openxmlformats.org/officeDocument/2006/relationships/image" Target="../media/image61.png"/><Relationship Id="rId12" Type="http://schemas.openxmlformats.org/officeDocument/2006/relationships/image" Target="../media/image66.png"/><Relationship Id="rId2" Type="http://schemas.openxmlformats.org/officeDocument/2006/relationships/image" Target="../media/image56.png"/><Relationship Id="rId1" Type="http://schemas.openxmlformats.org/officeDocument/2006/relationships/slideLayout" Target="../slideLayouts/slideLayout2.xml"/><Relationship Id="rId6" Type="http://schemas.openxmlformats.org/officeDocument/2006/relationships/image" Target="../media/image60.png"/><Relationship Id="rId11" Type="http://schemas.openxmlformats.org/officeDocument/2006/relationships/image" Target="../media/image65.png"/><Relationship Id="rId5" Type="http://schemas.openxmlformats.org/officeDocument/2006/relationships/image" Target="../media/image59.png"/><Relationship Id="rId15" Type="http://schemas.openxmlformats.org/officeDocument/2006/relationships/image" Target="../media/image7.png"/><Relationship Id="rId10" Type="http://schemas.openxmlformats.org/officeDocument/2006/relationships/image" Target="../media/image64.png"/><Relationship Id="rId4" Type="http://schemas.openxmlformats.org/officeDocument/2006/relationships/image" Target="../media/image58.png"/><Relationship Id="rId9" Type="http://schemas.openxmlformats.org/officeDocument/2006/relationships/image" Target="../media/image63.png"/><Relationship Id="rId14" Type="http://schemas.openxmlformats.org/officeDocument/2006/relationships/image" Target="../media/image68.png"/></Relationships>
</file>

<file path=ppt/slides/_rels/slide11.xml.rels><?xml version="1.0" encoding="UTF-8" standalone="yes"?>
<Relationships xmlns="http://schemas.openxmlformats.org/package/2006/relationships"><Relationship Id="rId3" Type="http://schemas.openxmlformats.org/officeDocument/2006/relationships/image" Target="../media/image69.png"/><Relationship Id="rId7" Type="http://schemas.openxmlformats.org/officeDocument/2006/relationships/image" Target="../media/image71.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hyperlink" Target="https://form.kodansha.net/menu" TargetMode="External"/><Relationship Id="rId4" Type="http://schemas.openxmlformats.org/officeDocument/2006/relationships/image" Target="../media/image70.png"/></Relationships>
</file>

<file path=ppt/slides/_rels/slide2.xml.rels><?xml version="1.0" encoding="UTF-8" standalone="yes"?>
<Relationships xmlns="http://schemas.openxmlformats.org/package/2006/relationships"><Relationship Id="rId8" Type="http://schemas.openxmlformats.org/officeDocument/2006/relationships/image" Target="../media/image15.jpg"/><Relationship Id="rId3" Type="http://schemas.openxmlformats.org/officeDocument/2006/relationships/image" Target="../media/image11.png"/><Relationship Id="rId7" Type="http://schemas.openxmlformats.org/officeDocument/2006/relationships/image" Target="../media/image14.png"/><Relationship Id="rId2" Type="http://schemas.openxmlformats.org/officeDocument/2006/relationships/image" Target="../media/image10.png"/><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7.png"/><Relationship Id="rId9" Type="http://schemas.openxmlformats.org/officeDocument/2006/relationships/image" Target="../media/image16.png"/></Relationships>
</file>

<file path=ppt/slides/_rels/slide3.xml.rels><?xml version="1.0" encoding="UTF-8" standalone="yes"?>
<Relationships xmlns="http://schemas.openxmlformats.org/package/2006/relationships"><Relationship Id="rId8" Type="http://schemas.openxmlformats.org/officeDocument/2006/relationships/image" Target="../media/image23.jpeg"/><Relationship Id="rId3" Type="http://schemas.openxmlformats.org/officeDocument/2006/relationships/image" Target="../media/image18.jpeg"/><Relationship Id="rId7" Type="http://schemas.openxmlformats.org/officeDocument/2006/relationships/image" Target="../media/image22.JPG"/><Relationship Id="rId2" Type="http://schemas.openxmlformats.org/officeDocument/2006/relationships/image" Target="../media/image17.jpeg"/><Relationship Id="rId1" Type="http://schemas.openxmlformats.org/officeDocument/2006/relationships/slideLayout" Target="../slideLayouts/slideLayout1.xml"/><Relationship Id="rId6" Type="http://schemas.openxmlformats.org/officeDocument/2006/relationships/image" Target="../media/image21.jpeg"/><Relationship Id="rId11" Type="http://schemas.openxmlformats.org/officeDocument/2006/relationships/image" Target="../media/image7.png"/><Relationship Id="rId5" Type="http://schemas.openxmlformats.org/officeDocument/2006/relationships/image" Target="../media/image20.jpeg"/><Relationship Id="rId10" Type="http://schemas.openxmlformats.org/officeDocument/2006/relationships/image" Target="../media/image1.jpeg"/><Relationship Id="rId4" Type="http://schemas.openxmlformats.org/officeDocument/2006/relationships/image" Target="../media/image19.jpeg"/><Relationship Id="rId9" Type="http://schemas.openxmlformats.org/officeDocument/2006/relationships/image" Target="../media/image24.png"/></Relationships>
</file>

<file path=ppt/slides/_rels/slide4.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5.png"/><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27.jpeg"/></Relationships>
</file>

<file path=ppt/slides/_rels/slide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9.jpeg"/><Relationship Id="rId7" Type="http://schemas.openxmlformats.org/officeDocument/2006/relationships/image" Target="../media/image33.emf"/><Relationship Id="rId2" Type="http://schemas.openxmlformats.org/officeDocument/2006/relationships/image" Target="../media/image28.jpeg"/><Relationship Id="rId1" Type="http://schemas.openxmlformats.org/officeDocument/2006/relationships/slideLayout" Target="../slideLayouts/slideLayout1.xml"/><Relationship Id="rId6" Type="http://schemas.openxmlformats.org/officeDocument/2006/relationships/image" Target="../media/image32.emf"/><Relationship Id="rId5" Type="http://schemas.openxmlformats.org/officeDocument/2006/relationships/image" Target="../media/image31.emf"/><Relationship Id="rId4" Type="http://schemas.openxmlformats.org/officeDocument/2006/relationships/image" Target="../media/image30.tiff"/></Relationships>
</file>

<file path=ppt/slides/_rels/slide6.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chart" Target="../charts/chart1.xml"/><Relationship Id="rId7" Type="http://schemas.openxmlformats.org/officeDocument/2006/relationships/image" Target="../media/image38.emf"/><Relationship Id="rId12" Type="http://schemas.openxmlformats.org/officeDocument/2006/relationships/image" Target="../media/image41.jpeg"/><Relationship Id="rId2" Type="http://schemas.openxmlformats.org/officeDocument/2006/relationships/image" Target="../media/image34.jpeg"/><Relationship Id="rId1" Type="http://schemas.openxmlformats.org/officeDocument/2006/relationships/slideLayout" Target="../slideLayouts/slideLayout1.xml"/><Relationship Id="rId6" Type="http://schemas.openxmlformats.org/officeDocument/2006/relationships/image" Target="../media/image37.png"/><Relationship Id="rId11" Type="http://schemas.openxmlformats.org/officeDocument/2006/relationships/image" Target="../media/image40.JPG"/><Relationship Id="rId5" Type="http://schemas.openxmlformats.org/officeDocument/2006/relationships/image" Target="../media/image36.JPG"/><Relationship Id="rId10" Type="http://schemas.openxmlformats.org/officeDocument/2006/relationships/image" Target="../media/image39.JPG"/><Relationship Id="rId4" Type="http://schemas.openxmlformats.org/officeDocument/2006/relationships/image" Target="../media/image35.JPG"/><Relationship Id="rId9" Type="http://schemas.openxmlformats.org/officeDocument/2006/relationships/image" Target="../media/image24.png"/></Relationships>
</file>

<file path=ppt/slides/_rels/slide7.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46.jpg"/><Relationship Id="rId2" Type="http://schemas.openxmlformats.org/officeDocument/2006/relationships/image" Target="../media/image42.JPG"/><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45.png"/><Relationship Id="rId4" Type="http://schemas.openxmlformats.org/officeDocument/2006/relationships/image" Target="../media/image44.JPG"/></Relationships>
</file>

<file path=ppt/slides/_rels/slide8.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8.jpeg"/><Relationship Id="rId7" Type="http://schemas.openxmlformats.org/officeDocument/2006/relationships/image" Target="../media/image24.png"/><Relationship Id="rId2" Type="http://schemas.openxmlformats.org/officeDocument/2006/relationships/image" Target="../media/image47.jpeg"/><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50.jpeg"/><Relationship Id="rId10" Type="http://schemas.openxmlformats.org/officeDocument/2006/relationships/chart" Target="../charts/chart2.xml"/><Relationship Id="rId4" Type="http://schemas.openxmlformats.org/officeDocument/2006/relationships/image" Target="../media/image49.jpeg"/><Relationship Id="rId9" Type="http://schemas.openxmlformats.org/officeDocument/2006/relationships/image" Target="../media/image52.jpeg"/></Relationships>
</file>

<file path=ppt/slides/_rels/slide9.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image" Target="../media/image53.jpeg"/><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55.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86ABB1CB-49E2-9540-B10F-7D981C5BDB46}"/>
              </a:ext>
            </a:extLst>
          </p:cNvPr>
          <p:cNvSpPr/>
          <p:nvPr/>
        </p:nvSpPr>
        <p:spPr>
          <a:xfrm>
            <a:off x="0" y="0"/>
            <a:ext cx="6858000" cy="367879"/>
          </a:xfrm>
          <a:prstGeom prst="rect">
            <a:avLst/>
          </a:prstGeom>
          <a:pattFill prst="wdUpDiag">
            <a:fgClr>
              <a:srgbClr val="FF66CC"/>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B953913C-CE9B-B040-A9A1-E9DC0306DC23}"/>
              </a:ext>
            </a:extLst>
          </p:cNvPr>
          <p:cNvSpPr/>
          <p:nvPr/>
        </p:nvSpPr>
        <p:spPr>
          <a:xfrm>
            <a:off x="1363541" y="7248184"/>
            <a:ext cx="4132868" cy="13417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lnSpc>
                <a:spcPct val="150000"/>
              </a:lnSpc>
              <a:spcBef>
                <a:spcPts val="300"/>
              </a:spcBef>
              <a:spcAft>
                <a:spcPts val="300"/>
              </a:spcAft>
            </a:pPr>
            <a:r>
              <a:rPr lang="en-US" altLang="ja-JP" sz="1100"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C-station [</a:t>
            </a:r>
            <a:r>
              <a:rPr lang="ja-JP" altLang="en-US" sz="1100"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 講談社 コンテンツ・ステーション</a:t>
            </a:r>
            <a:r>
              <a:rPr lang="en-US" altLang="ja-JP" sz="1100"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1100" b="1">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は、</a:t>
            </a:r>
            <a:endParaRPr lang="en-US" altLang="ja-JP" sz="1100"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pPr algn="ctr">
              <a:lnSpc>
                <a:spcPct val="150000"/>
              </a:lnSpc>
              <a:spcBef>
                <a:spcPts val="300"/>
              </a:spcBef>
              <a:spcAft>
                <a:spcPts val="300"/>
              </a:spcAft>
            </a:pPr>
            <a:r>
              <a:rPr lang="ja-JP" altLang="en-US" sz="1100" b="1">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企業</a:t>
            </a:r>
            <a:r>
              <a:rPr lang="ja-JP" altLang="en-US" sz="1100"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や団体で販売促進や広告宣伝、広報に</a:t>
            </a:r>
            <a:r>
              <a:rPr lang="ja-JP" altLang="en-US" sz="1100" b="1">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取り組んでいる</a:t>
            </a:r>
            <a:endParaRPr lang="en-US" altLang="ja-JP" sz="1100"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pPr algn="ctr">
              <a:lnSpc>
                <a:spcPct val="150000"/>
              </a:lnSpc>
              <a:spcBef>
                <a:spcPts val="300"/>
              </a:spcBef>
              <a:spcAft>
                <a:spcPts val="300"/>
              </a:spcAft>
            </a:pPr>
            <a:r>
              <a:rPr lang="ja-JP" altLang="en-US" sz="1100" b="1">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皆</a:t>
            </a:r>
            <a:r>
              <a:rPr lang="ja-JP" altLang="en-US" sz="1100"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さまとともに、集客・購買促進・コンテンツ制作</a:t>
            </a:r>
            <a:r>
              <a:rPr lang="ja-JP" altLang="en-US" sz="1100" b="1">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など、</a:t>
            </a:r>
            <a:endParaRPr lang="en-US" altLang="ja-JP" sz="1100"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pPr algn="ctr">
              <a:lnSpc>
                <a:spcPct val="150000"/>
              </a:lnSpc>
              <a:spcBef>
                <a:spcPts val="300"/>
              </a:spcBef>
              <a:spcAft>
                <a:spcPts val="300"/>
              </a:spcAft>
            </a:pPr>
            <a:r>
              <a:rPr lang="ja-JP" altLang="en-US" sz="1100" b="1">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マーケティング</a:t>
            </a:r>
            <a:r>
              <a:rPr lang="ja-JP" altLang="en-US" sz="1100"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のさまざまな課題の解決をめざします。</a:t>
            </a:r>
            <a:endParaRPr kumimoji="1" lang="ja-JP" altLang="en-US" sz="1100"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 name="フッター プレースホルダー 5">
            <a:extLst>
              <a:ext uri="{FF2B5EF4-FFF2-40B4-BE49-F238E27FC236}">
                <a16:creationId xmlns:a16="http://schemas.microsoft.com/office/drawing/2014/main" id="{A1E8180B-2200-6A4B-9D45-F8453F5F5666}"/>
              </a:ext>
            </a:extLst>
          </p:cNvPr>
          <p:cNvSpPr txBox="1">
            <a:spLocks/>
          </p:cNvSpPr>
          <p:nvPr/>
        </p:nvSpPr>
        <p:spPr>
          <a:xfrm>
            <a:off x="-99392" y="8847980"/>
            <a:ext cx="2723452" cy="273330"/>
          </a:xfrm>
          <a:prstGeom prst="rect">
            <a:avLst/>
          </a:prstGeom>
        </p:spPr>
        <p:txBody>
          <a:bodyPr vert="horz" lIns="91440" tIns="45720" rIns="91440" bIns="45720" rtlCol="0" anchor="ctr"/>
          <a:lstStyle>
            <a:defPPr>
              <a:defRPr lang="ja-JP"/>
            </a:defPPr>
            <a:lvl1pPr marL="0" algn="ctr" defTabSz="914400" rtl="0" eaLnBrk="1" latinLnBrk="0" hangingPunct="1">
              <a:defRPr kumimoji="1" sz="1200"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dirty="0">
                <a:solidFill>
                  <a:srgbClr val="808080"/>
                </a:solidFill>
              </a:rPr>
              <a:t>C-station</a:t>
            </a:r>
            <a:r>
              <a:rPr lang="ja-JP" altLang="en-US" dirty="0">
                <a:solidFill>
                  <a:srgbClr val="808080"/>
                </a:solidFill>
              </a:rPr>
              <a:t>　</a:t>
            </a:r>
            <a:r>
              <a:rPr lang="en-US" altLang="ja-JP" dirty="0">
                <a:solidFill>
                  <a:srgbClr val="808080"/>
                </a:solidFill>
              </a:rPr>
              <a:t>https://c.kodansha.net/</a:t>
            </a:r>
            <a:endParaRPr lang="ja-JP" altLang="en-US" dirty="0">
              <a:solidFill>
                <a:srgbClr val="808080"/>
              </a:solidFill>
            </a:endParaRPr>
          </a:p>
        </p:txBody>
      </p:sp>
      <p:sp>
        <p:nvSpPr>
          <p:cNvPr id="16" name="正方形/長方形 15">
            <a:extLst>
              <a:ext uri="{FF2B5EF4-FFF2-40B4-BE49-F238E27FC236}">
                <a16:creationId xmlns:a16="http://schemas.microsoft.com/office/drawing/2014/main" id="{023E6283-BFF2-6D4F-A15B-D68CA2D55F84}"/>
              </a:ext>
            </a:extLst>
          </p:cNvPr>
          <p:cNvSpPr/>
          <p:nvPr/>
        </p:nvSpPr>
        <p:spPr>
          <a:xfrm>
            <a:off x="6165304" y="8653264"/>
            <a:ext cx="576064" cy="4907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4000" i="1" dirty="0">
                <a:solidFill>
                  <a:srgbClr val="FF90CD"/>
                </a:solidFill>
                <a:latin typeface="Hiragino Kaku Gothic Std W8" charset="-128"/>
                <a:ea typeface="Hiragino Kaku Gothic Std W8" charset="-128"/>
                <a:cs typeface="Hiragino Kaku Gothic Std W8" charset="-128"/>
              </a:rPr>
              <a:t>1</a:t>
            </a:r>
            <a:endParaRPr kumimoji="1" lang="ja-JP" altLang="en-US" sz="4000" i="1" dirty="0">
              <a:solidFill>
                <a:srgbClr val="FF90CD"/>
              </a:solidFill>
              <a:latin typeface="Hiragino Kaku Gothic Std W8" charset="-128"/>
              <a:ea typeface="Hiragino Kaku Gothic Std W8" charset="-128"/>
              <a:cs typeface="Hiragino Kaku Gothic Std W8" charset="-128"/>
            </a:endParaRPr>
          </a:p>
        </p:txBody>
      </p:sp>
      <p:pic>
        <p:nvPicPr>
          <p:cNvPr id="17" name="Picture 14" descr="pattern_1">
            <a:extLst>
              <a:ext uri="{FF2B5EF4-FFF2-40B4-BE49-F238E27FC236}">
                <a16:creationId xmlns:a16="http://schemas.microsoft.com/office/drawing/2014/main" id="{95C2DE6E-D055-6D4F-A290-7BF2575DB32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7298" b="29352"/>
          <a:stretch/>
        </p:blipFill>
        <p:spPr bwMode="auto">
          <a:xfrm>
            <a:off x="1881084" y="4184577"/>
            <a:ext cx="2761106" cy="1856228"/>
          </a:xfrm>
          <a:prstGeom prst="rect">
            <a:avLst/>
          </a:prstGeom>
          <a:ln>
            <a:noFill/>
          </a:ln>
          <a:effectLst/>
          <a:extLst>
            <a:ext uri="{909E8E84-426E-40DD-AFC4-6F175D3DCCD1}">
              <a14:hiddenFill xmlns:a14="http://schemas.microsoft.com/office/drawing/2010/main">
                <a:solidFill>
                  <a:srgbClr val="FFFFFF"/>
                </a:solidFill>
              </a14:hiddenFill>
            </a:ext>
          </a:extLst>
        </p:spPr>
      </p:pic>
      <p:sp>
        <p:nvSpPr>
          <p:cNvPr id="19" name="正方形/長方形 18">
            <a:extLst>
              <a:ext uri="{FF2B5EF4-FFF2-40B4-BE49-F238E27FC236}">
                <a16:creationId xmlns:a16="http://schemas.microsoft.com/office/drawing/2014/main" id="{6A71AA3E-CCEC-F04D-8B2B-9ABE148B4351}"/>
              </a:ext>
            </a:extLst>
          </p:cNvPr>
          <p:cNvSpPr/>
          <p:nvPr/>
        </p:nvSpPr>
        <p:spPr bwMode="auto">
          <a:xfrm>
            <a:off x="0" y="1510931"/>
            <a:ext cx="6858000" cy="2134974"/>
          </a:xfrm>
          <a:prstGeom prst="rect">
            <a:avLst/>
          </a:prstGeom>
          <a:solidFill>
            <a:srgbClr val="FFFFFF">
              <a:alpha val="63137"/>
            </a:srgbClr>
          </a:solidFill>
          <a:ln w="28575">
            <a:noFill/>
            <a:round/>
            <a:headEnd/>
            <a:tailEnd/>
          </a:ln>
        </p:spPr>
        <p:txBody>
          <a:bodyPr wrap="none" lIns="90000" tIns="46800" rIns="90000" bIns="46800" rtlCol="0" anchor="ctr">
            <a:prstTxWarp prst="textNoShape">
              <a:avLst/>
            </a:prstTxWarp>
          </a:bodyPr>
          <a:lstStyle/>
          <a:p>
            <a:pPr algn="r">
              <a:buFontTx/>
              <a:buNone/>
            </a:pPr>
            <a:endParaRPr kumimoji="1" lang="ja-JP" altLang="en-US" sz="1050" b="1" dirty="0">
              <a:latin typeface="Migu 1C" pitchFamily="50" charset="-128"/>
              <a:ea typeface="Migu 1C" pitchFamily="50" charset="-128"/>
              <a:cs typeface="Migu 1C" pitchFamily="50" charset="-128"/>
            </a:endParaRPr>
          </a:p>
        </p:txBody>
      </p:sp>
      <p:pic>
        <p:nvPicPr>
          <p:cNvPr id="23" name="Picture 6" descr="https://cdn.clipkit.co/tenants/381/articles/images/000/103/660/large/2ac619f8-34c0-411d-a80f-d3085a5822ac.png?1551417781">
            <a:extLst>
              <a:ext uri="{FF2B5EF4-FFF2-40B4-BE49-F238E27FC236}">
                <a16:creationId xmlns:a16="http://schemas.microsoft.com/office/drawing/2014/main" id="{D2D170C0-AE4A-1048-8074-CA90FAC1E03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208" r="8693"/>
          <a:stretch/>
        </p:blipFill>
        <p:spPr bwMode="auto">
          <a:xfrm>
            <a:off x="83096" y="4446586"/>
            <a:ext cx="1731849" cy="1582086"/>
          </a:xfrm>
          <a:prstGeom prst="rect">
            <a:avLst/>
          </a:prstGeom>
          <a:noFill/>
          <a:effectLst>
            <a:outerShdw sx="1000" sy="1000" algn="tl" rotWithShape="0">
              <a:prstClr val="black"/>
            </a:outerShdw>
          </a:effectLst>
          <a:extLst>
            <a:ext uri="{909E8E84-426E-40DD-AFC4-6F175D3DCCD1}">
              <a14:hiddenFill xmlns:a14="http://schemas.microsoft.com/office/drawing/2010/main">
                <a:solidFill>
                  <a:srgbClr val="FFFFFF"/>
                </a:solidFill>
              </a14:hiddenFill>
            </a:ext>
          </a:extLst>
        </p:spPr>
      </p:pic>
      <p:pic>
        <p:nvPicPr>
          <p:cNvPr id="24" name="Picture 4" descr="https://cdn.clipkit.co/tenants/381/articles/images/000/113/323/large/21a79084-3cb0-4f15-a9ea-209515cafad7.jpg?1571744718">
            <a:extLst>
              <a:ext uri="{FF2B5EF4-FFF2-40B4-BE49-F238E27FC236}">
                <a16:creationId xmlns:a16="http://schemas.microsoft.com/office/drawing/2014/main" id="{7C303B80-107B-E14D-BD42-52546A70300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05598" y="4461911"/>
            <a:ext cx="2083160" cy="1562369"/>
          </a:xfrm>
          <a:prstGeom prst="rect">
            <a:avLst/>
          </a:prstGeom>
          <a:noFill/>
          <a:extLst>
            <a:ext uri="{909E8E84-426E-40DD-AFC4-6F175D3DCCD1}">
              <a14:hiddenFill xmlns:a14="http://schemas.microsoft.com/office/drawing/2010/main">
                <a:solidFill>
                  <a:srgbClr val="FFFFFF"/>
                </a:solidFill>
              </a14:hiddenFill>
            </a:ext>
          </a:extLst>
        </p:spPr>
      </p:pic>
      <p:pic>
        <p:nvPicPr>
          <p:cNvPr id="2" name="図 1">
            <a:extLst>
              <a:ext uri="{FF2B5EF4-FFF2-40B4-BE49-F238E27FC236}">
                <a16:creationId xmlns:a16="http://schemas.microsoft.com/office/drawing/2014/main" id="{856FB6E2-DE34-7D45-831C-06651E3C42AA}"/>
              </a:ext>
            </a:extLst>
          </p:cNvPr>
          <p:cNvPicPr>
            <a:picLocks noChangeAspect="1"/>
          </p:cNvPicPr>
          <p:nvPr/>
        </p:nvPicPr>
        <p:blipFill>
          <a:blip r:embed="rId5"/>
          <a:stretch>
            <a:fillRect/>
          </a:stretch>
        </p:blipFill>
        <p:spPr>
          <a:xfrm>
            <a:off x="1106062" y="1968003"/>
            <a:ext cx="4445000" cy="762000"/>
          </a:xfrm>
          <a:prstGeom prst="rect">
            <a:avLst/>
          </a:prstGeom>
        </p:spPr>
      </p:pic>
      <p:pic>
        <p:nvPicPr>
          <p:cNvPr id="28" name="Picture 7" descr="C:\Users\rie\Downloads\e0162_0.png">
            <a:extLst>
              <a:ext uri="{FF2B5EF4-FFF2-40B4-BE49-F238E27FC236}">
                <a16:creationId xmlns:a16="http://schemas.microsoft.com/office/drawing/2014/main" id="{9E3811F0-73B8-9F41-A8E4-928054EF827C}"/>
              </a:ext>
            </a:extLst>
          </p:cNvPr>
          <p:cNvPicPr>
            <a:picLocks noChangeAspect="1" noChangeArrowheads="1"/>
          </p:cNvPicPr>
          <p:nvPr/>
        </p:nvPicPr>
        <p:blipFill>
          <a:blip r:embed="rId6">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317890" y="6303079"/>
            <a:ext cx="2297786" cy="954566"/>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6">
            <a:extLst>
              <a:ext uri="{FF2B5EF4-FFF2-40B4-BE49-F238E27FC236}">
                <a16:creationId xmlns:a16="http://schemas.microsoft.com/office/drawing/2014/main" id="{92320E50-438D-904F-8184-EC51EC56085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29549" y="6416674"/>
            <a:ext cx="1343025" cy="533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0" name="正方形/長方形 29">
            <a:extLst>
              <a:ext uri="{FF2B5EF4-FFF2-40B4-BE49-F238E27FC236}">
                <a16:creationId xmlns:a16="http://schemas.microsoft.com/office/drawing/2014/main" id="{29E9CE72-4918-A543-A1F9-FFAFB2A7AEB1}"/>
              </a:ext>
            </a:extLst>
          </p:cNvPr>
          <p:cNvSpPr/>
          <p:nvPr/>
        </p:nvSpPr>
        <p:spPr>
          <a:xfrm>
            <a:off x="3869068" y="6584439"/>
            <a:ext cx="650201" cy="23402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とは</a:t>
            </a:r>
          </a:p>
        </p:txBody>
      </p:sp>
      <p:pic>
        <p:nvPicPr>
          <p:cNvPr id="18" name="図 17" descr="プレート が含まれている画像&#10;&#10;自動的に生成された説明">
            <a:extLst>
              <a:ext uri="{FF2B5EF4-FFF2-40B4-BE49-F238E27FC236}">
                <a16:creationId xmlns:a16="http://schemas.microsoft.com/office/drawing/2014/main" id="{96E14008-3FE3-4C48-B98E-160664C3557D}"/>
              </a:ext>
            </a:extLst>
          </p:cNvPr>
          <p:cNvPicPr>
            <a:picLocks noChangeAspect="1"/>
          </p:cNvPicPr>
          <p:nvPr/>
        </p:nvPicPr>
        <p:blipFill>
          <a:blip r:embed="rId8"/>
          <a:stretch>
            <a:fillRect/>
          </a:stretch>
        </p:blipFill>
        <p:spPr>
          <a:xfrm>
            <a:off x="2379785" y="576395"/>
            <a:ext cx="2141536" cy="684673"/>
          </a:xfrm>
          <a:prstGeom prst="rect">
            <a:avLst/>
          </a:prstGeom>
        </p:spPr>
      </p:pic>
      <p:sp>
        <p:nvSpPr>
          <p:cNvPr id="21" name="正方形/長方形 20">
            <a:extLst>
              <a:ext uri="{FF2B5EF4-FFF2-40B4-BE49-F238E27FC236}">
                <a16:creationId xmlns:a16="http://schemas.microsoft.com/office/drawing/2014/main" id="{5DB05C99-89E6-41E9-9C15-E2975CAB49D8}"/>
              </a:ext>
            </a:extLst>
          </p:cNvPr>
          <p:cNvSpPr/>
          <p:nvPr/>
        </p:nvSpPr>
        <p:spPr>
          <a:xfrm>
            <a:off x="5143642" y="8898632"/>
            <a:ext cx="946093" cy="230832"/>
          </a:xfrm>
          <a:prstGeom prst="rect">
            <a:avLst/>
          </a:prstGeom>
        </p:spPr>
        <p:txBody>
          <a:bodyPr wrap="none">
            <a:spAutoFit/>
          </a:bodyPr>
          <a:lstStyle/>
          <a:p>
            <a:r>
              <a:rPr lang="en-US" altLang="ja-JP" sz="900" dirty="0">
                <a:solidFill>
                  <a:srgbClr val="808080"/>
                </a:solidFill>
              </a:rPr>
              <a:t>ℂ2020</a:t>
            </a:r>
            <a:r>
              <a:rPr lang="ja-JP" altLang="en-US" sz="900" dirty="0">
                <a:solidFill>
                  <a:srgbClr val="808080"/>
                </a:solidFill>
              </a:rPr>
              <a:t>　講談社</a:t>
            </a:r>
          </a:p>
        </p:txBody>
      </p:sp>
      <p:sp>
        <p:nvSpPr>
          <p:cNvPr id="4" name="正方形/長方形 3">
            <a:extLst>
              <a:ext uri="{FF2B5EF4-FFF2-40B4-BE49-F238E27FC236}">
                <a16:creationId xmlns:a16="http://schemas.microsoft.com/office/drawing/2014/main" id="{3EAA74E7-DC91-8443-9377-7CE29836B309}"/>
              </a:ext>
            </a:extLst>
          </p:cNvPr>
          <p:cNvSpPr/>
          <p:nvPr/>
        </p:nvSpPr>
        <p:spPr>
          <a:xfrm>
            <a:off x="485957" y="1587391"/>
            <a:ext cx="2959400" cy="369332"/>
          </a:xfrm>
          <a:prstGeom prst="rect">
            <a:avLst/>
          </a:prstGeom>
        </p:spPr>
        <p:txBody>
          <a:bodyPr wrap="none">
            <a:spAutoFit/>
          </a:bodyPr>
          <a:lstStyle/>
          <a:p>
            <a:r>
              <a:rPr kumimoji="1" lang="en-US" altLang="ja-JP" b="1" dirty="0">
                <a:solidFill>
                  <a:srgbClr val="FF90CD"/>
                </a:solidFill>
                <a:latin typeface="メイリオ" panose="020B0604030504040204" pitchFamily="50" charset="-128"/>
                <a:ea typeface="メイリオ" panose="020B0604030504040204" pitchFamily="50" charset="-128"/>
                <a:cs typeface="メイリオ" panose="020B0604030504040204" pitchFamily="50" charset="-128"/>
              </a:rPr>
              <a:t>OL</a:t>
            </a:r>
            <a:r>
              <a:rPr kumimoji="1" lang="ja-JP" altLang="en-US" b="1">
                <a:solidFill>
                  <a:srgbClr val="FF90CD"/>
                </a:solidFill>
                <a:latin typeface="メイリオ" panose="020B0604030504040204" pitchFamily="50" charset="-128"/>
                <a:ea typeface="メイリオ" panose="020B0604030504040204" pitchFamily="50" charset="-128"/>
                <a:cs typeface="メイリオ" panose="020B0604030504040204" pitchFamily="50" charset="-128"/>
              </a:rPr>
              <a:t>支持率</a:t>
            </a:r>
            <a:r>
              <a:rPr kumimoji="1" lang="en-US" altLang="ja-JP" b="1" dirty="0">
                <a:solidFill>
                  <a:srgbClr val="FF90CD"/>
                </a:solidFill>
                <a:latin typeface="メイリオ" panose="020B0604030504040204" pitchFamily="50" charset="-128"/>
                <a:ea typeface="メイリオ" panose="020B0604030504040204" pitchFamily="50" charset="-128"/>
                <a:cs typeface="メイリオ" panose="020B0604030504040204" pitchFamily="50" charset="-128"/>
              </a:rPr>
              <a:t>NO.1</a:t>
            </a:r>
            <a:r>
              <a:rPr kumimoji="1" lang="ja-JP" altLang="en-US" b="1">
                <a:solidFill>
                  <a:srgbClr val="FF90CD"/>
                </a:solidFill>
                <a:latin typeface="メイリオ" panose="020B0604030504040204" pitchFamily="50" charset="-128"/>
                <a:ea typeface="メイリオ" panose="020B0604030504040204" pitchFamily="50" charset="-128"/>
                <a:cs typeface="メイリオ" panose="020B0604030504040204" pitchFamily="50" charset="-128"/>
              </a:rPr>
              <a:t>メディア！</a:t>
            </a:r>
            <a:endParaRPr lang="ja-JP" altLang="en-US">
              <a:solidFill>
                <a:srgbClr val="FF90CD"/>
              </a:solidFill>
            </a:endParaRPr>
          </a:p>
        </p:txBody>
      </p:sp>
      <p:sp>
        <p:nvSpPr>
          <p:cNvPr id="26" name="正方形/長方形 25">
            <a:extLst>
              <a:ext uri="{FF2B5EF4-FFF2-40B4-BE49-F238E27FC236}">
                <a16:creationId xmlns:a16="http://schemas.microsoft.com/office/drawing/2014/main" id="{4D0A3E84-B98D-B945-860C-F76C10F23413}"/>
              </a:ext>
            </a:extLst>
          </p:cNvPr>
          <p:cNvSpPr/>
          <p:nvPr/>
        </p:nvSpPr>
        <p:spPr>
          <a:xfrm>
            <a:off x="905513" y="3615353"/>
            <a:ext cx="5075428" cy="338554"/>
          </a:xfrm>
          <a:prstGeom prst="rect">
            <a:avLst/>
          </a:prstGeom>
        </p:spPr>
        <p:txBody>
          <a:bodyPr wrap="none">
            <a:spAutoFit/>
          </a:bodyPr>
          <a:lstStyle/>
          <a:p>
            <a:r>
              <a:rPr kumimoji="1" lang="ja-JP" altLang="en-US" sz="1600" b="1">
                <a:solidFill>
                  <a:srgbClr val="FF90CD"/>
                </a:solidFill>
                <a:latin typeface="メイリオ" panose="020B0604030504040204" pitchFamily="50" charset="-128"/>
                <a:ea typeface="メイリオ" panose="020B0604030504040204" pitchFamily="50" charset="-128"/>
                <a:cs typeface="メイリオ" panose="020B0604030504040204" pitchFamily="50" charset="-128"/>
              </a:rPr>
              <a:t>メディア</a:t>
            </a:r>
            <a:r>
              <a:rPr kumimoji="1" lang="en-US" altLang="ja-JP" sz="1600" b="1" dirty="0">
                <a:solidFill>
                  <a:srgbClr val="FF90CD"/>
                </a:solidFill>
                <a:latin typeface="メイリオ" panose="020B0604030504040204" pitchFamily="50" charset="-128"/>
                <a:ea typeface="メイリオ" panose="020B0604030504040204" pitchFamily="50" charset="-128"/>
                <a:cs typeface="メイリオ" panose="020B0604030504040204" pitchFamily="50" charset="-128"/>
              </a:rPr>
              <a:t>×</a:t>
            </a:r>
            <a:r>
              <a:rPr kumimoji="1" lang="ja-JP" altLang="en-US" sz="1600" b="1">
                <a:solidFill>
                  <a:srgbClr val="FF90CD"/>
                </a:solidFill>
                <a:latin typeface="メイリオ" panose="020B0604030504040204" pitchFamily="50" charset="-128"/>
                <a:ea typeface="メイリオ" panose="020B0604030504040204" pitchFamily="50" charset="-128"/>
                <a:cs typeface="メイリオ" panose="020B0604030504040204" pitchFamily="50" charset="-128"/>
              </a:rPr>
              <a:t>マンガが生み出す「訴求力」と「拡散力」</a:t>
            </a:r>
            <a:endParaRPr lang="ja-JP" altLang="en-US" sz="1600">
              <a:solidFill>
                <a:srgbClr val="FF90CD"/>
              </a:solidFill>
            </a:endParaRPr>
          </a:p>
        </p:txBody>
      </p:sp>
      <p:sp>
        <p:nvSpPr>
          <p:cNvPr id="6" name="角丸四角形 5">
            <a:extLst>
              <a:ext uri="{FF2B5EF4-FFF2-40B4-BE49-F238E27FC236}">
                <a16:creationId xmlns:a16="http://schemas.microsoft.com/office/drawing/2014/main" id="{5A3B20CF-9BC3-7745-92A3-9EB5D7784398}"/>
              </a:ext>
            </a:extLst>
          </p:cNvPr>
          <p:cNvSpPr/>
          <p:nvPr/>
        </p:nvSpPr>
        <p:spPr>
          <a:xfrm>
            <a:off x="1401922" y="7102458"/>
            <a:ext cx="4043385" cy="1550806"/>
          </a:xfrm>
          <a:prstGeom prst="roundRect">
            <a:avLst/>
          </a:prstGeom>
          <a:noFill/>
          <a:ln>
            <a:solidFill>
              <a:srgbClr val="FF90CD"/>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7" name="図 6" descr="挿絵, スポーツゲーム が含まれている画像&#10;&#10;自動的に生成された説明">
            <a:extLst>
              <a:ext uri="{FF2B5EF4-FFF2-40B4-BE49-F238E27FC236}">
                <a16:creationId xmlns:a16="http://schemas.microsoft.com/office/drawing/2014/main" id="{8AB2BB0F-36D7-0A47-B5C6-75F886A3941E}"/>
              </a:ext>
            </a:extLst>
          </p:cNvPr>
          <p:cNvPicPr>
            <a:picLocks noChangeAspect="1"/>
          </p:cNvPicPr>
          <p:nvPr/>
        </p:nvPicPr>
        <p:blipFill>
          <a:blip r:embed="rId9"/>
          <a:stretch>
            <a:fillRect/>
          </a:stretch>
        </p:blipFill>
        <p:spPr>
          <a:xfrm>
            <a:off x="5448875" y="2072235"/>
            <a:ext cx="1016000" cy="952500"/>
          </a:xfrm>
          <a:prstGeom prst="rect">
            <a:avLst/>
          </a:prstGeom>
        </p:spPr>
      </p:pic>
      <p:pic>
        <p:nvPicPr>
          <p:cNvPr id="10" name="図 9" descr="挿絵 が含まれている画像&#10;&#10;自動的に生成された説明">
            <a:extLst>
              <a:ext uri="{FF2B5EF4-FFF2-40B4-BE49-F238E27FC236}">
                <a16:creationId xmlns:a16="http://schemas.microsoft.com/office/drawing/2014/main" id="{DDA33722-327B-8543-8B63-E5F6D4642126}"/>
              </a:ext>
            </a:extLst>
          </p:cNvPr>
          <p:cNvPicPr>
            <a:picLocks noChangeAspect="1"/>
          </p:cNvPicPr>
          <p:nvPr/>
        </p:nvPicPr>
        <p:blipFill rotWithShape="1">
          <a:blip r:embed="rId10"/>
          <a:srcRect t="35887" r="3258"/>
          <a:stretch/>
        </p:blipFill>
        <p:spPr>
          <a:xfrm>
            <a:off x="-2" y="2741282"/>
            <a:ext cx="6858001" cy="1398447"/>
          </a:xfrm>
          <a:prstGeom prst="rect">
            <a:avLst/>
          </a:prstGeom>
        </p:spPr>
      </p:pic>
    </p:spTree>
    <p:extLst>
      <p:ext uri="{BB962C8B-B14F-4D97-AF65-F5344CB8AC3E}">
        <p14:creationId xmlns:p14="http://schemas.microsoft.com/office/powerpoint/2010/main" val="15268853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8247" y="6462050"/>
            <a:ext cx="1002200" cy="15274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2690" y="7038987"/>
            <a:ext cx="996708" cy="15028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6"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26863" y="6905941"/>
            <a:ext cx="1059457" cy="14853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1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56555" y="6868900"/>
            <a:ext cx="992937" cy="15152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19"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99072" y="6788601"/>
            <a:ext cx="993714" cy="14879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20" name="Picture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56892" y="6559711"/>
            <a:ext cx="1003788" cy="15134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7" name="Picture 5">
            <a:extLst>
              <a:ext uri="{FF2B5EF4-FFF2-40B4-BE49-F238E27FC236}">
                <a16:creationId xmlns:a16="http://schemas.microsoft.com/office/drawing/2014/main" id="{C1106D18-D28E-F945-9A07-98C97E07ADB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1739" y="4048021"/>
            <a:ext cx="982161" cy="14631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8" name="Picture 6">
            <a:extLst>
              <a:ext uri="{FF2B5EF4-FFF2-40B4-BE49-F238E27FC236}">
                <a16:creationId xmlns:a16="http://schemas.microsoft.com/office/drawing/2014/main" id="{BDC64923-6243-7C4A-A255-6C245BEF603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260839" y="4443933"/>
            <a:ext cx="1044647" cy="14820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9" name="Picture 8">
            <a:extLst>
              <a:ext uri="{FF2B5EF4-FFF2-40B4-BE49-F238E27FC236}">
                <a16:creationId xmlns:a16="http://schemas.microsoft.com/office/drawing/2014/main" id="{954341EA-0A3C-1249-9642-31F7ECCC91F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362691" y="4239937"/>
            <a:ext cx="1018394" cy="14456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0" name="Picture 9">
            <a:extLst>
              <a:ext uri="{FF2B5EF4-FFF2-40B4-BE49-F238E27FC236}">
                <a16:creationId xmlns:a16="http://schemas.microsoft.com/office/drawing/2014/main" id="{4846BAA6-DE6E-9245-ABCB-68B64F393DC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422105" y="4344078"/>
            <a:ext cx="971612" cy="14523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 name="Picture 10">
            <a:extLst>
              <a:ext uri="{FF2B5EF4-FFF2-40B4-BE49-F238E27FC236}">
                <a16:creationId xmlns:a16="http://schemas.microsoft.com/office/drawing/2014/main" id="{3C2655C5-9630-BF4B-A091-D7A7FD0FFBE8}"/>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477276" y="4067135"/>
            <a:ext cx="1033699" cy="15532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2" name="Picture 12">
            <a:extLst>
              <a:ext uri="{FF2B5EF4-FFF2-40B4-BE49-F238E27FC236}">
                <a16:creationId xmlns:a16="http://schemas.microsoft.com/office/drawing/2014/main" id="{70E34ADD-7C6E-374E-A28B-89AFA0039F2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560290" y="4227829"/>
            <a:ext cx="1039100" cy="14577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3" name="Picture 3" descr="C:\Users\rie\Downloads\e0126_0.png">
            <a:extLst>
              <a:ext uri="{FF2B5EF4-FFF2-40B4-BE49-F238E27FC236}">
                <a16:creationId xmlns:a16="http://schemas.microsoft.com/office/drawing/2014/main" id="{727EDEC2-129A-674E-A76C-4CD503F310B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349818" y="3567067"/>
            <a:ext cx="2016224" cy="674922"/>
          </a:xfrm>
          <a:prstGeom prst="rect">
            <a:avLst/>
          </a:prstGeom>
          <a:noFill/>
          <a:extLst>
            <a:ext uri="{909E8E84-426E-40DD-AFC4-6F175D3DCCD1}">
              <a14:hiddenFill xmlns:a14="http://schemas.microsoft.com/office/drawing/2010/main">
                <a:solidFill>
                  <a:srgbClr val="FFFFFF"/>
                </a:solidFill>
              </a14:hiddenFill>
            </a:ext>
          </a:extLst>
        </p:spPr>
      </p:pic>
      <p:sp>
        <p:nvSpPr>
          <p:cNvPr id="74" name="正方形/長方形 73">
            <a:extLst>
              <a:ext uri="{FF2B5EF4-FFF2-40B4-BE49-F238E27FC236}">
                <a16:creationId xmlns:a16="http://schemas.microsoft.com/office/drawing/2014/main" id="{683AF07F-2EFF-E247-8FFB-625AD9DB78DD}"/>
              </a:ext>
            </a:extLst>
          </p:cNvPr>
          <p:cNvSpPr/>
          <p:nvPr/>
        </p:nvSpPr>
        <p:spPr>
          <a:xfrm>
            <a:off x="1662863" y="3674465"/>
            <a:ext cx="1464112" cy="3471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spcBef>
                <a:spcPts val="300"/>
              </a:spcBef>
              <a:spcAft>
                <a:spcPts val="300"/>
              </a:spcAft>
            </a:pPr>
            <a:r>
              <a:rPr kumimoji="1" lang="ja-JP" altLang="en-US"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男性マンガ</a:t>
            </a:r>
          </a:p>
        </p:txBody>
      </p:sp>
      <p:pic>
        <p:nvPicPr>
          <p:cNvPr id="75" name="Picture 3" descr="C:\Users\rie\Downloads\e0126_0.png">
            <a:extLst>
              <a:ext uri="{FF2B5EF4-FFF2-40B4-BE49-F238E27FC236}">
                <a16:creationId xmlns:a16="http://schemas.microsoft.com/office/drawing/2014/main" id="{145B6FCA-989F-6749-9644-7C5A3EC7C66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961511" y="6289793"/>
            <a:ext cx="2016224" cy="674922"/>
          </a:xfrm>
          <a:prstGeom prst="rect">
            <a:avLst/>
          </a:prstGeom>
          <a:noFill/>
          <a:extLst>
            <a:ext uri="{909E8E84-426E-40DD-AFC4-6F175D3DCCD1}">
              <a14:hiddenFill xmlns:a14="http://schemas.microsoft.com/office/drawing/2010/main">
                <a:solidFill>
                  <a:srgbClr val="FFFFFF"/>
                </a:solidFill>
              </a14:hiddenFill>
            </a:ext>
          </a:extLst>
        </p:spPr>
      </p:pic>
      <p:sp>
        <p:nvSpPr>
          <p:cNvPr id="76" name="正方形/長方形 75">
            <a:extLst>
              <a:ext uri="{FF2B5EF4-FFF2-40B4-BE49-F238E27FC236}">
                <a16:creationId xmlns:a16="http://schemas.microsoft.com/office/drawing/2014/main" id="{EA8A9041-0D65-D340-8BC3-400D43E82613}"/>
              </a:ext>
            </a:extLst>
          </p:cNvPr>
          <p:cNvSpPr/>
          <p:nvPr/>
        </p:nvSpPr>
        <p:spPr>
          <a:xfrm>
            <a:off x="2256917" y="6404005"/>
            <a:ext cx="1850740" cy="4320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spcBef>
                <a:spcPts val="300"/>
              </a:spcBef>
              <a:spcAft>
                <a:spcPts val="300"/>
              </a:spcAft>
            </a:pPr>
            <a:r>
              <a:rPr lang="ja-JP" altLang="en-US"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女性</a:t>
            </a:r>
            <a:r>
              <a:rPr kumimoji="1" lang="ja-JP" altLang="en-US"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マンガ</a:t>
            </a:r>
          </a:p>
        </p:txBody>
      </p:sp>
      <p:sp>
        <p:nvSpPr>
          <p:cNvPr id="38" name="正方形/長方形 37">
            <a:extLst>
              <a:ext uri="{FF2B5EF4-FFF2-40B4-BE49-F238E27FC236}">
                <a16:creationId xmlns:a16="http://schemas.microsoft.com/office/drawing/2014/main" id="{9A877D7D-915D-4BB7-B067-C7EBF4E8C315}"/>
              </a:ext>
            </a:extLst>
          </p:cNvPr>
          <p:cNvSpPr/>
          <p:nvPr/>
        </p:nvSpPr>
        <p:spPr>
          <a:xfrm>
            <a:off x="0" y="8835279"/>
            <a:ext cx="6858000" cy="337877"/>
          </a:xfrm>
          <a:prstGeom prst="rect">
            <a:avLst/>
          </a:prstGeom>
          <a:solidFill>
            <a:srgbClr val="FF90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9" name="正方形/長方形 38">
            <a:extLst>
              <a:ext uri="{FF2B5EF4-FFF2-40B4-BE49-F238E27FC236}">
                <a16:creationId xmlns:a16="http://schemas.microsoft.com/office/drawing/2014/main" id="{8F5F5EC1-0226-41E3-AC32-36351E2590FE}"/>
              </a:ext>
            </a:extLst>
          </p:cNvPr>
          <p:cNvSpPr/>
          <p:nvPr/>
        </p:nvSpPr>
        <p:spPr>
          <a:xfrm>
            <a:off x="5143642" y="8898632"/>
            <a:ext cx="946093" cy="230832"/>
          </a:xfrm>
          <a:prstGeom prst="rect">
            <a:avLst/>
          </a:prstGeom>
        </p:spPr>
        <p:txBody>
          <a:bodyPr wrap="none">
            <a:spAutoFit/>
          </a:bodyPr>
          <a:lstStyle/>
          <a:p>
            <a:r>
              <a:rPr lang="en-US" altLang="ja-JP" sz="900" dirty="0">
                <a:solidFill>
                  <a:schemeClr val="bg1"/>
                </a:solidFill>
              </a:rPr>
              <a:t>ℂ2020</a:t>
            </a:r>
            <a:r>
              <a:rPr lang="ja-JP" altLang="en-US" sz="900" dirty="0">
                <a:solidFill>
                  <a:schemeClr val="bg1"/>
                </a:solidFill>
              </a:rPr>
              <a:t>　講談社</a:t>
            </a:r>
          </a:p>
        </p:txBody>
      </p:sp>
      <p:sp>
        <p:nvSpPr>
          <p:cNvPr id="40" name="フッター プレースホルダー 5">
            <a:extLst>
              <a:ext uri="{FF2B5EF4-FFF2-40B4-BE49-F238E27FC236}">
                <a16:creationId xmlns:a16="http://schemas.microsoft.com/office/drawing/2014/main" id="{0F762D8B-5A74-45F6-82CE-4FF2E67B1B96}"/>
              </a:ext>
            </a:extLst>
          </p:cNvPr>
          <p:cNvSpPr txBox="1">
            <a:spLocks/>
          </p:cNvSpPr>
          <p:nvPr/>
        </p:nvSpPr>
        <p:spPr>
          <a:xfrm>
            <a:off x="-99392" y="8873380"/>
            <a:ext cx="2723452" cy="273330"/>
          </a:xfrm>
          <a:prstGeom prst="rect">
            <a:avLst/>
          </a:prstGeom>
        </p:spPr>
        <p:txBody>
          <a:bodyPr vert="horz" lIns="91440" tIns="45720" rIns="91440" bIns="45720" rtlCol="0" anchor="ctr"/>
          <a:lstStyle>
            <a:defPPr>
              <a:defRPr lang="ja-JP"/>
            </a:defPPr>
            <a:lvl1pPr marL="0" algn="ctr" defTabSz="914400" rtl="0" eaLnBrk="1" latinLnBrk="0" hangingPunct="1">
              <a:defRPr kumimoji="1" sz="1200"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dirty="0">
                <a:solidFill>
                  <a:schemeClr val="bg1"/>
                </a:solidFill>
              </a:rPr>
              <a:t>C-station</a:t>
            </a:r>
            <a:r>
              <a:rPr lang="ja-JP" altLang="en-US" dirty="0">
                <a:solidFill>
                  <a:schemeClr val="bg1"/>
                </a:solidFill>
              </a:rPr>
              <a:t>　</a:t>
            </a:r>
            <a:r>
              <a:rPr lang="en-US" altLang="ja-JP" dirty="0">
                <a:solidFill>
                  <a:schemeClr val="bg1"/>
                </a:solidFill>
              </a:rPr>
              <a:t>https://c.kodansha.net/</a:t>
            </a:r>
            <a:endParaRPr lang="ja-JP" altLang="en-US" dirty="0">
              <a:solidFill>
                <a:schemeClr val="bg1"/>
              </a:solidFill>
            </a:endParaRPr>
          </a:p>
        </p:txBody>
      </p:sp>
      <p:sp>
        <p:nvSpPr>
          <p:cNvPr id="41" name="正方形/長方形 40">
            <a:extLst>
              <a:ext uri="{FF2B5EF4-FFF2-40B4-BE49-F238E27FC236}">
                <a16:creationId xmlns:a16="http://schemas.microsoft.com/office/drawing/2014/main" id="{E43E2076-8231-4D36-A494-7C63569D69D3}"/>
              </a:ext>
            </a:extLst>
          </p:cNvPr>
          <p:cNvSpPr/>
          <p:nvPr/>
        </p:nvSpPr>
        <p:spPr>
          <a:xfrm>
            <a:off x="5850836" y="8539405"/>
            <a:ext cx="1013792" cy="4907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4000" i="1" dirty="0">
                <a:solidFill>
                  <a:schemeClr val="bg1">
                    <a:lumMod val="65000"/>
                  </a:schemeClr>
                </a:solidFill>
                <a:latin typeface="Hiragino Kaku Gothic Std W8" charset="-128"/>
                <a:ea typeface="Hiragino Kaku Gothic Std W8" charset="-128"/>
                <a:cs typeface="Hiragino Kaku Gothic Std W8" charset="-128"/>
              </a:rPr>
              <a:t>10</a:t>
            </a:r>
            <a:endParaRPr kumimoji="1" lang="ja-JP" altLang="en-US" sz="4000" i="1" dirty="0">
              <a:solidFill>
                <a:schemeClr val="bg1">
                  <a:lumMod val="65000"/>
                </a:schemeClr>
              </a:solidFill>
              <a:latin typeface="Hiragino Kaku Gothic Std W8" charset="-128"/>
              <a:ea typeface="Hiragino Kaku Gothic Std W8" charset="-128"/>
              <a:cs typeface="Hiragino Kaku Gothic Std W8" charset="-128"/>
            </a:endParaRPr>
          </a:p>
        </p:txBody>
      </p:sp>
      <p:cxnSp>
        <p:nvCxnSpPr>
          <p:cNvPr id="42" name="直線コネクタ 41">
            <a:extLst>
              <a:ext uri="{FF2B5EF4-FFF2-40B4-BE49-F238E27FC236}">
                <a16:creationId xmlns:a16="http://schemas.microsoft.com/office/drawing/2014/main" id="{D456341C-53F2-4FEE-A416-4610AB38B92D}"/>
              </a:ext>
            </a:extLst>
          </p:cNvPr>
          <p:cNvCxnSpPr>
            <a:cxnSpLocks/>
          </p:cNvCxnSpPr>
          <p:nvPr/>
        </p:nvCxnSpPr>
        <p:spPr>
          <a:xfrm>
            <a:off x="0" y="8784773"/>
            <a:ext cx="6017624" cy="0"/>
          </a:xfrm>
          <a:prstGeom prst="line">
            <a:avLst/>
          </a:prstGeom>
          <a:ln w="38100">
            <a:solidFill>
              <a:srgbClr val="FF90CD"/>
            </a:solidFill>
          </a:ln>
        </p:spPr>
        <p:style>
          <a:lnRef idx="1">
            <a:schemeClr val="accent1"/>
          </a:lnRef>
          <a:fillRef idx="0">
            <a:schemeClr val="accent1"/>
          </a:fillRef>
          <a:effectRef idx="0">
            <a:schemeClr val="accent1"/>
          </a:effectRef>
          <a:fontRef idx="minor">
            <a:schemeClr val="tx1"/>
          </a:fontRef>
        </p:style>
      </p:cxnSp>
      <p:sp>
        <p:nvSpPr>
          <p:cNvPr id="35" name="正方形/長方形 34">
            <a:extLst>
              <a:ext uri="{FF2B5EF4-FFF2-40B4-BE49-F238E27FC236}">
                <a16:creationId xmlns:a16="http://schemas.microsoft.com/office/drawing/2014/main" id="{9EBE4B7E-E1E0-5348-B88A-C08B08F58D8E}"/>
              </a:ext>
            </a:extLst>
          </p:cNvPr>
          <p:cNvSpPr/>
          <p:nvPr/>
        </p:nvSpPr>
        <p:spPr>
          <a:xfrm>
            <a:off x="549316" y="1620921"/>
            <a:ext cx="5832648" cy="12601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50000"/>
              </a:lnSpc>
              <a:spcBef>
                <a:spcPts val="300"/>
              </a:spcBef>
              <a:spcAft>
                <a:spcPts val="300"/>
              </a:spcAft>
            </a:pPr>
            <a:r>
              <a:rPr lang="ja-JP" altLang="en-US" sz="1200"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男性マンガ 女性マンガ 講談社のマンガは設定やキャラクターが多岐にわたり、ターゲットとする読者層もさまざま。 アニメ化・ドラマ化された作品も多数あり、</a:t>
            </a:r>
            <a:r>
              <a:rPr lang="en-US" altLang="ja-JP" sz="1200" b="1" dirty="0" err="1">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BtoC</a:t>
            </a:r>
            <a:r>
              <a:rPr lang="en-US" altLang="ja-JP" sz="1200"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1200"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から </a:t>
            </a:r>
            <a:r>
              <a:rPr lang="en-US" altLang="ja-JP" sz="1200" b="1" dirty="0" err="1">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BtoB</a:t>
            </a:r>
            <a:r>
              <a:rPr lang="en-US" altLang="ja-JP" sz="1200"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1200"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まで、あらゆる業種や業態において、 ターゲット層にあった　マンガを選定、ご活用いただくことが可能です。「このマンガありき」だけではなく、各企業さまの商品やサービスから最適なマンガやキャラクターを選んでいくことも可能となっています。</a:t>
            </a:r>
          </a:p>
          <a:p>
            <a:pPr>
              <a:spcBef>
                <a:spcPts val="300"/>
              </a:spcBef>
              <a:spcAft>
                <a:spcPts val="300"/>
              </a:spcAft>
            </a:pPr>
            <a:endParaRPr kumimoji="1" lang="ja-JP" altLang="en-US" sz="1200"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4" name="正方形/長方形 43">
            <a:extLst>
              <a:ext uri="{FF2B5EF4-FFF2-40B4-BE49-F238E27FC236}">
                <a16:creationId xmlns:a16="http://schemas.microsoft.com/office/drawing/2014/main" id="{E58946EA-9AB0-D647-9D2E-E6996E25763E}"/>
              </a:ext>
            </a:extLst>
          </p:cNvPr>
          <p:cNvSpPr/>
          <p:nvPr/>
        </p:nvSpPr>
        <p:spPr>
          <a:xfrm flipV="1">
            <a:off x="116633" y="18538"/>
            <a:ext cx="2397967" cy="32403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kumimoji="1" lang="ja-JP" altLang="en-US" sz="900" dirty="0">
              <a:solidFill>
                <a:srgbClr val="FF66CC"/>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5" name="正方形/長方形 44">
            <a:extLst>
              <a:ext uri="{FF2B5EF4-FFF2-40B4-BE49-F238E27FC236}">
                <a16:creationId xmlns:a16="http://schemas.microsoft.com/office/drawing/2014/main" id="{0789EB17-5C42-EF45-ADC8-9695A8FFF5B2}"/>
              </a:ext>
            </a:extLst>
          </p:cNvPr>
          <p:cNvSpPr/>
          <p:nvPr/>
        </p:nvSpPr>
        <p:spPr>
          <a:xfrm>
            <a:off x="0" y="0"/>
            <a:ext cx="6885385" cy="1400799"/>
          </a:xfrm>
          <a:prstGeom prst="rect">
            <a:avLst/>
          </a:prstGeom>
          <a:solidFill>
            <a:srgbClr val="FF90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300"/>
              </a:spcBef>
              <a:spcAft>
                <a:spcPts val="300"/>
              </a:spcAft>
            </a:pPr>
            <a:endParaRPr kumimoji="1" lang="ja-JP" altLang="en-US">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6" name="正方形/長方形 45">
            <a:extLst>
              <a:ext uri="{FF2B5EF4-FFF2-40B4-BE49-F238E27FC236}">
                <a16:creationId xmlns:a16="http://schemas.microsoft.com/office/drawing/2014/main" id="{65C0AF2B-F819-E54F-8161-C9FFF881BE17}"/>
              </a:ext>
            </a:extLst>
          </p:cNvPr>
          <p:cNvSpPr/>
          <p:nvPr/>
        </p:nvSpPr>
        <p:spPr>
          <a:xfrm>
            <a:off x="238885" y="100075"/>
            <a:ext cx="2275715" cy="2922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en-US" altLang="ja-JP" sz="1100"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with online </a:t>
            </a:r>
            <a:r>
              <a:rPr kumimoji="1" lang="ja-JP" altLang="en-US" sz="1100"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のマンガがすごい！</a:t>
            </a:r>
          </a:p>
        </p:txBody>
      </p:sp>
      <p:grpSp>
        <p:nvGrpSpPr>
          <p:cNvPr id="47" name="グループ化 46">
            <a:extLst>
              <a:ext uri="{FF2B5EF4-FFF2-40B4-BE49-F238E27FC236}">
                <a16:creationId xmlns:a16="http://schemas.microsoft.com/office/drawing/2014/main" id="{C9F67A3E-BCBF-4A48-87A1-7AC997D290A3}"/>
              </a:ext>
            </a:extLst>
          </p:cNvPr>
          <p:cNvGrpSpPr/>
          <p:nvPr/>
        </p:nvGrpSpPr>
        <p:grpSpPr>
          <a:xfrm>
            <a:off x="95902" y="75692"/>
            <a:ext cx="6664234" cy="1270342"/>
            <a:chOff x="95902" y="45212"/>
            <a:chExt cx="6664234" cy="1270342"/>
          </a:xfrm>
        </p:grpSpPr>
        <p:cxnSp>
          <p:nvCxnSpPr>
            <p:cNvPr id="48" name="直線コネクタ 47">
              <a:extLst>
                <a:ext uri="{FF2B5EF4-FFF2-40B4-BE49-F238E27FC236}">
                  <a16:creationId xmlns:a16="http://schemas.microsoft.com/office/drawing/2014/main" id="{B2AD3BCE-323E-B848-B4ED-C7067DEFE9F4}"/>
                </a:ext>
              </a:extLst>
            </p:cNvPr>
            <p:cNvCxnSpPr>
              <a:cxnSpLocks/>
            </p:cNvCxnSpPr>
            <p:nvPr/>
          </p:nvCxnSpPr>
          <p:spPr>
            <a:xfrm>
              <a:off x="95902" y="45212"/>
              <a:ext cx="0" cy="1270342"/>
            </a:xfrm>
            <a:prstGeom prst="line">
              <a:avLst/>
            </a:prstGeom>
            <a:ln w="76200" cap="rnd">
              <a:solidFill>
                <a:schemeClr val="bg1"/>
              </a:solidFill>
              <a:prstDash val="sysDot"/>
              <a:round/>
            </a:ln>
          </p:spPr>
          <p:style>
            <a:lnRef idx="1">
              <a:schemeClr val="accent1"/>
            </a:lnRef>
            <a:fillRef idx="0">
              <a:schemeClr val="accent1"/>
            </a:fillRef>
            <a:effectRef idx="0">
              <a:schemeClr val="accent1"/>
            </a:effectRef>
            <a:fontRef idx="minor">
              <a:schemeClr val="tx1"/>
            </a:fontRef>
          </p:style>
        </p:cxnSp>
        <p:cxnSp>
          <p:nvCxnSpPr>
            <p:cNvPr id="52" name="直線コネクタ 51">
              <a:extLst>
                <a:ext uri="{FF2B5EF4-FFF2-40B4-BE49-F238E27FC236}">
                  <a16:creationId xmlns:a16="http://schemas.microsoft.com/office/drawing/2014/main" id="{83223AFC-3ACC-2345-8D88-094582EE53EA}"/>
                </a:ext>
              </a:extLst>
            </p:cNvPr>
            <p:cNvCxnSpPr>
              <a:cxnSpLocks/>
            </p:cNvCxnSpPr>
            <p:nvPr/>
          </p:nvCxnSpPr>
          <p:spPr>
            <a:xfrm>
              <a:off x="6760136" y="45212"/>
              <a:ext cx="0" cy="1270342"/>
            </a:xfrm>
            <a:prstGeom prst="line">
              <a:avLst/>
            </a:prstGeom>
            <a:ln w="76200" cap="rnd">
              <a:solidFill>
                <a:schemeClr val="bg1"/>
              </a:solidFill>
              <a:prstDash val="sysDot"/>
              <a:round/>
            </a:ln>
          </p:spPr>
          <p:style>
            <a:lnRef idx="1">
              <a:schemeClr val="accent1"/>
            </a:lnRef>
            <a:fillRef idx="0">
              <a:schemeClr val="accent1"/>
            </a:fillRef>
            <a:effectRef idx="0">
              <a:schemeClr val="accent1"/>
            </a:effectRef>
            <a:fontRef idx="minor">
              <a:schemeClr val="tx1"/>
            </a:fontRef>
          </p:style>
        </p:cxnSp>
        <p:cxnSp>
          <p:nvCxnSpPr>
            <p:cNvPr id="53" name="直線コネクタ 52">
              <a:extLst>
                <a:ext uri="{FF2B5EF4-FFF2-40B4-BE49-F238E27FC236}">
                  <a16:creationId xmlns:a16="http://schemas.microsoft.com/office/drawing/2014/main" id="{B12BF783-6A9A-684E-9A01-7CAE48DCD671}"/>
                </a:ext>
              </a:extLst>
            </p:cNvPr>
            <p:cNvCxnSpPr>
              <a:cxnSpLocks/>
            </p:cNvCxnSpPr>
            <p:nvPr/>
          </p:nvCxnSpPr>
          <p:spPr>
            <a:xfrm>
              <a:off x="230694" y="1271099"/>
              <a:ext cx="6529442" cy="0"/>
            </a:xfrm>
            <a:prstGeom prst="line">
              <a:avLst/>
            </a:prstGeom>
            <a:ln w="76200" cap="rnd">
              <a:solidFill>
                <a:schemeClr val="bg1"/>
              </a:solidFill>
              <a:prstDash val="sysDot"/>
              <a:round/>
            </a:ln>
          </p:spPr>
          <p:style>
            <a:lnRef idx="1">
              <a:schemeClr val="accent1"/>
            </a:lnRef>
            <a:fillRef idx="0">
              <a:schemeClr val="accent1"/>
            </a:fillRef>
            <a:effectRef idx="0">
              <a:schemeClr val="accent1"/>
            </a:effectRef>
            <a:fontRef idx="minor">
              <a:schemeClr val="tx1"/>
            </a:fontRef>
          </p:style>
        </p:cxnSp>
      </p:grpSp>
      <p:cxnSp>
        <p:nvCxnSpPr>
          <p:cNvPr id="54" name="直線コネクタ 53">
            <a:extLst>
              <a:ext uri="{FF2B5EF4-FFF2-40B4-BE49-F238E27FC236}">
                <a16:creationId xmlns:a16="http://schemas.microsoft.com/office/drawing/2014/main" id="{B660ACAB-53A1-5B43-B92E-AE77E19D5FAC}"/>
              </a:ext>
            </a:extLst>
          </p:cNvPr>
          <p:cNvCxnSpPr>
            <a:cxnSpLocks/>
          </p:cNvCxnSpPr>
          <p:nvPr/>
        </p:nvCxnSpPr>
        <p:spPr>
          <a:xfrm>
            <a:off x="2447636" y="234275"/>
            <a:ext cx="295508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55" name="図 54" descr="プレート が含まれている画像&#10;&#10;自動的に生成された説明">
            <a:extLst>
              <a:ext uri="{FF2B5EF4-FFF2-40B4-BE49-F238E27FC236}">
                <a16:creationId xmlns:a16="http://schemas.microsoft.com/office/drawing/2014/main" id="{D4FB6DA6-2A4F-894D-80CB-0E2D44E6A6BF}"/>
              </a:ext>
            </a:extLst>
          </p:cNvPr>
          <p:cNvPicPr>
            <a:picLocks noChangeAspect="1"/>
          </p:cNvPicPr>
          <p:nvPr/>
        </p:nvPicPr>
        <p:blipFill>
          <a:blip r:embed="rId15"/>
          <a:stretch>
            <a:fillRect/>
          </a:stretch>
        </p:blipFill>
        <p:spPr>
          <a:xfrm>
            <a:off x="5511199" y="131743"/>
            <a:ext cx="1069833" cy="342038"/>
          </a:xfrm>
          <a:prstGeom prst="rect">
            <a:avLst/>
          </a:prstGeom>
        </p:spPr>
      </p:pic>
      <p:sp>
        <p:nvSpPr>
          <p:cNvPr id="56" name="テキスト ボックス 55">
            <a:extLst>
              <a:ext uri="{FF2B5EF4-FFF2-40B4-BE49-F238E27FC236}">
                <a16:creationId xmlns:a16="http://schemas.microsoft.com/office/drawing/2014/main" id="{4D8D6B69-5AE1-864A-AAC0-F077D33A3A63}"/>
              </a:ext>
            </a:extLst>
          </p:cNvPr>
          <p:cNvSpPr txBox="1"/>
          <p:nvPr/>
        </p:nvSpPr>
        <p:spPr>
          <a:xfrm>
            <a:off x="204378" y="438046"/>
            <a:ext cx="6522173" cy="830997"/>
          </a:xfrm>
          <a:prstGeom prst="rect">
            <a:avLst/>
          </a:prstGeom>
          <a:noFill/>
        </p:spPr>
        <p:txBody>
          <a:bodyPr wrap="square" rtlCol="0">
            <a:spAutoFit/>
          </a:bodyPr>
          <a:lstStyle/>
          <a:p>
            <a:pPr algn="ctr"/>
            <a:r>
              <a:rPr lang="ja-JP" altLang="en-US" sz="2400" b="1">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マンガプロモーションに</a:t>
            </a:r>
            <a:endParaRPr lang="en-US" altLang="ja-JP" sz="2400" b="1"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endParaRPr>
          </a:p>
          <a:p>
            <a:pPr algn="ctr"/>
            <a:r>
              <a:rPr lang="ja-JP" altLang="en-US" sz="2400" b="1">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講談社の人気作品を </a:t>
            </a:r>
            <a:endParaRPr lang="ja-JP" altLang="en-US" sz="2400" b="1"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2877878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角丸四角形 3">
            <a:extLst>
              <a:ext uri="{FF2B5EF4-FFF2-40B4-BE49-F238E27FC236}">
                <a16:creationId xmlns:a16="http://schemas.microsoft.com/office/drawing/2014/main" id="{F040699A-F44D-3F4C-9D04-C3C30B59519E}"/>
              </a:ext>
            </a:extLst>
          </p:cNvPr>
          <p:cNvSpPr/>
          <p:nvPr/>
        </p:nvSpPr>
        <p:spPr>
          <a:xfrm>
            <a:off x="112842" y="2390849"/>
            <a:ext cx="6624735" cy="3808255"/>
          </a:xfrm>
          <a:prstGeom prst="roundRect">
            <a:avLst>
              <a:gd name="adj" fmla="val 6898"/>
            </a:avLst>
          </a:prstGeom>
          <a:solidFill>
            <a:schemeClr val="bg1"/>
          </a:solidFill>
          <a:ln>
            <a:solidFill>
              <a:srgbClr val="FF90C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減算記号 17"/>
          <p:cNvSpPr/>
          <p:nvPr/>
        </p:nvSpPr>
        <p:spPr>
          <a:xfrm rot="5400000">
            <a:off x="1965085" y="3180535"/>
            <a:ext cx="855800" cy="403094"/>
          </a:xfrm>
          <a:prstGeom prst="mathMinus">
            <a:avLst/>
          </a:prstGeom>
          <a:solidFill>
            <a:srgbClr val="FF90CD"/>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300"/>
              </a:spcBef>
              <a:spcAft>
                <a:spcPts val="300"/>
              </a:spcAft>
            </a:pP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9" name="減算記号 18"/>
          <p:cNvSpPr/>
          <p:nvPr/>
        </p:nvSpPr>
        <p:spPr>
          <a:xfrm rot="5400000">
            <a:off x="988385" y="4793965"/>
            <a:ext cx="2816249" cy="410143"/>
          </a:xfrm>
          <a:prstGeom prst="mathMinus">
            <a:avLst/>
          </a:prstGeom>
          <a:solidFill>
            <a:srgbClr val="FF90CD"/>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300"/>
              </a:spcBef>
              <a:spcAft>
                <a:spcPts val="300"/>
              </a:spcAft>
            </a:pPr>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0" name="正方形/長方形 19"/>
          <p:cNvSpPr/>
          <p:nvPr/>
        </p:nvSpPr>
        <p:spPr>
          <a:xfrm>
            <a:off x="2465607" y="3034909"/>
            <a:ext cx="3141232" cy="6480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spcBef>
                <a:spcPts val="300"/>
              </a:spcBef>
              <a:spcAft>
                <a:spcPts val="300"/>
              </a:spcAft>
            </a:pPr>
            <a:r>
              <a:rPr lang="ja-JP" altLang="en-US" sz="1100"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企業の </a:t>
            </a:r>
            <a:r>
              <a:rPr lang="en-US" altLang="ja-JP" sz="1100"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SDGs </a:t>
            </a:r>
            <a:r>
              <a:rPr lang="ja-JP" altLang="en-US" sz="1100" dirty="0" err="1">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への</a:t>
            </a:r>
            <a:r>
              <a:rPr lang="ja-JP" altLang="en-US" sz="1100"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取り組み支援・事業共創</a:t>
            </a:r>
          </a:p>
          <a:p>
            <a:pPr>
              <a:spcBef>
                <a:spcPts val="300"/>
              </a:spcBef>
              <a:spcAft>
                <a:spcPts val="300"/>
              </a:spcAft>
            </a:pPr>
            <a:r>
              <a:rPr lang="ja-JP" altLang="en-US" sz="1100"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地方創生・地域 </a:t>
            </a:r>
            <a:r>
              <a:rPr lang="en-US" altLang="ja-JP" sz="1100"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PR </a:t>
            </a:r>
            <a:r>
              <a:rPr lang="ja-JP" altLang="en-US" sz="1100"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活動の企画と実施</a:t>
            </a:r>
          </a:p>
          <a:p>
            <a:pPr>
              <a:spcBef>
                <a:spcPts val="300"/>
              </a:spcBef>
              <a:spcAft>
                <a:spcPts val="300"/>
              </a:spcAft>
            </a:pPr>
            <a:r>
              <a:rPr lang="ja-JP" altLang="en-US" sz="1100"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講談社との共創（コラボ）による商品開発</a:t>
            </a:r>
            <a:endParaRPr kumimoji="1" lang="ja-JP" altLang="en-US" sz="1100"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 name="正方形/長方形 20"/>
          <p:cNvSpPr/>
          <p:nvPr/>
        </p:nvSpPr>
        <p:spPr>
          <a:xfrm>
            <a:off x="2465595" y="3922233"/>
            <a:ext cx="3724502" cy="22292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spcBef>
                <a:spcPts val="300"/>
              </a:spcBef>
              <a:spcAft>
                <a:spcPts val="300"/>
              </a:spcAft>
            </a:pPr>
            <a:r>
              <a:rPr lang="ja-JP" altLang="en-US" sz="1100"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マンガ・マンガキャラクターの広告宣伝活用</a:t>
            </a:r>
          </a:p>
          <a:p>
            <a:pPr>
              <a:spcBef>
                <a:spcPts val="300"/>
              </a:spcBef>
              <a:spcAft>
                <a:spcPts val="300"/>
              </a:spcAft>
            </a:pPr>
            <a:r>
              <a:rPr lang="ja-JP" altLang="en-US" sz="1100"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マンガ・マンガキャラクターの広報活用</a:t>
            </a:r>
          </a:p>
          <a:p>
            <a:pPr>
              <a:spcBef>
                <a:spcPts val="300"/>
              </a:spcBef>
              <a:spcAft>
                <a:spcPts val="300"/>
              </a:spcAft>
            </a:pPr>
            <a:r>
              <a:rPr lang="ja-JP" altLang="en-US" sz="1100"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イベント・セミナーの実施／集客</a:t>
            </a:r>
          </a:p>
          <a:p>
            <a:pPr>
              <a:spcBef>
                <a:spcPts val="300"/>
              </a:spcBef>
              <a:spcAft>
                <a:spcPts val="300"/>
              </a:spcAft>
            </a:pPr>
            <a:r>
              <a:rPr lang="ja-JP" altLang="en-US" sz="1100"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動画の制作</a:t>
            </a:r>
          </a:p>
          <a:p>
            <a:pPr>
              <a:spcBef>
                <a:spcPts val="300"/>
              </a:spcBef>
              <a:spcAft>
                <a:spcPts val="300"/>
              </a:spcAft>
            </a:pPr>
            <a:r>
              <a:rPr lang="ja-JP" altLang="en-US" sz="1100"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講談社編集スタッフによるカスタムブックの制作</a:t>
            </a:r>
          </a:p>
          <a:p>
            <a:pPr>
              <a:spcBef>
                <a:spcPts val="300"/>
              </a:spcBef>
              <a:spcAft>
                <a:spcPts val="300"/>
              </a:spcAft>
            </a:pPr>
            <a:r>
              <a:rPr lang="ja-JP" altLang="en-US" sz="1100"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キャンペーンサイトの制作運営／コンテンツの提供</a:t>
            </a:r>
          </a:p>
          <a:p>
            <a:pPr>
              <a:spcBef>
                <a:spcPts val="300"/>
              </a:spcBef>
              <a:spcAft>
                <a:spcPts val="300"/>
              </a:spcAft>
            </a:pPr>
            <a:r>
              <a:rPr lang="en-US" altLang="ja-JP" sz="1100"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SNS </a:t>
            </a:r>
            <a:r>
              <a:rPr lang="ja-JP" altLang="en-US" sz="1100"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の活用</a:t>
            </a:r>
          </a:p>
          <a:p>
            <a:pPr>
              <a:spcBef>
                <a:spcPts val="300"/>
              </a:spcBef>
              <a:spcAft>
                <a:spcPts val="300"/>
              </a:spcAft>
            </a:pPr>
            <a:r>
              <a:rPr lang="ja-JP" altLang="en-US" sz="1100"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読者組織の活用</a:t>
            </a:r>
          </a:p>
          <a:p>
            <a:pPr>
              <a:spcBef>
                <a:spcPts val="300"/>
              </a:spcBef>
              <a:spcAft>
                <a:spcPts val="300"/>
              </a:spcAft>
            </a:pPr>
            <a:r>
              <a:rPr lang="ja-JP" altLang="en-US" sz="1100"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専属モデルや著名人の起用</a:t>
            </a:r>
            <a:endParaRPr kumimoji="1" lang="ja-JP" altLang="en-US" sz="1100"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 name="正方形/長方形 21"/>
          <p:cNvSpPr/>
          <p:nvPr/>
        </p:nvSpPr>
        <p:spPr>
          <a:xfrm>
            <a:off x="1291338" y="3303003"/>
            <a:ext cx="1008111" cy="2285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spcBef>
                <a:spcPts val="300"/>
              </a:spcBef>
              <a:spcAft>
                <a:spcPts val="300"/>
              </a:spcAft>
            </a:pPr>
            <a:r>
              <a:rPr kumimoji="1" lang="ja-JP" altLang="en-US" sz="1200" b="1"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テーマ別</a:t>
            </a:r>
          </a:p>
        </p:txBody>
      </p:sp>
      <p:sp>
        <p:nvSpPr>
          <p:cNvPr id="23" name="正方形/長方形 22"/>
          <p:cNvSpPr/>
          <p:nvPr/>
        </p:nvSpPr>
        <p:spPr>
          <a:xfrm>
            <a:off x="503093" y="4884153"/>
            <a:ext cx="1800199"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spcBef>
                <a:spcPts val="300"/>
              </a:spcBef>
              <a:spcAft>
                <a:spcPts val="300"/>
              </a:spcAft>
            </a:pPr>
            <a:r>
              <a:rPr kumimoji="1" lang="ja-JP" altLang="en-US" sz="1200" b="1"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プロモーション手法別</a:t>
            </a:r>
          </a:p>
        </p:txBody>
      </p:sp>
      <p:sp>
        <p:nvSpPr>
          <p:cNvPr id="24" name="正方形/長方形 23"/>
          <p:cNvSpPr/>
          <p:nvPr/>
        </p:nvSpPr>
        <p:spPr>
          <a:xfrm>
            <a:off x="69714" y="7098005"/>
            <a:ext cx="1437484" cy="32415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Bef>
                <a:spcPts val="300"/>
              </a:spcBef>
              <a:spcAft>
                <a:spcPts val="300"/>
              </a:spcAft>
            </a:pPr>
            <a:r>
              <a:rPr kumimoji="1" lang="ja-JP" altLang="en-US" sz="1600" b="1"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お問い合わせ</a:t>
            </a:r>
          </a:p>
        </p:txBody>
      </p:sp>
      <p:sp>
        <p:nvSpPr>
          <p:cNvPr id="26" name="正方形/長方形 25"/>
          <p:cNvSpPr/>
          <p:nvPr/>
        </p:nvSpPr>
        <p:spPr>
          <a:xfrm>
            <a:off x="116632" y="7685818"/>
            <a:ext cx="1887993" cy="6997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spcBef>
                <a:spcPts val="300"/>
              </a:spcBef>
              <a:spcAft>
                <a:spcPts val="300"/>
              </a:spcAft>
            </a:pPr>
            <a:r>
              <a:rPr lang="ja-JP" altLang="en-US" sz="110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本資料</a:t>
            </a:r>
            <a:r>
              <a:rPr lang="ja-JP" altLang="en-US" sz="1100"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についての</a:t>
            </a:r>
            <a:endParaRPr lang="en-US" altLang="ja-JP" sz="1100"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endParaRPr>
          </a:p>
          <a:p>
            <a:pPr>
              <a:spcBef>
                <a:spcPts val="300"/>
              </a:spcBef>
              <a:spcAft>
                <a:spcPts val="300"/>
              </a:spcAft>
            </a:pPr>
            <a:r>
              <a:rPr lang="ja-JP" altLang="en-US" sz="110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お問い合わせや</a:t>
            </a:r>
            <a:r>
              <a:rPr lang="ja-JP" altLang="en-US" sz="1100"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ご相談は</a:t>
            </a:r>
            <a:endParaRPr lang="en-US" altLang="ja-JP" sz="1100"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endParaRPr>
          </a:p>
          <a:p>
            <a:pPr>
              <a:spcBef>
                <a:spcPts val="300"/>
              </a:spcBef>
              <a:spcAft>
                <a:spcPts val="300"/>
              </a:spcAft>
            </a:pPr>
            <a:r>
              <a:rPr lang="ja-JP" altLang="en-US" sz="110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右記</a:t>
            </a:r>
            <a:r>
              <a:rPr lang="ja-JP" altLang="en-US" sz="1100"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までご連絡ください。   </a:t>
            </a:r>
            <a:endParaRPr kumimoji="1" lang="ja-JP" altLang="en-US" sz="1100"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27"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530" y="6578527"/>
            <a:ext cx="1162417" cy="4616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8" name="正方形/長方形 27"/>
          <p:cNvSpPr/>
          <p:nvPr/>
        </p:nvSpPr>
        <p:spPr>
          <a:xfrm>
            <a:off x="2286888" y="6448454"/>
            <a:ext cx="3976255" cy="46805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Bef>
                <a:spcPts val="300"/>
              </a:spcBef>
              <a:spcAft>
                <a:spcPts val="300"/>
              </a:spcAft>
            </a:pPr>
            <a:r>
              <a:rPr lang="ja-JP" altLang="en-US" sz="1100"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講談社 ライツ・メディアビジネス局　</a:t>
            </a:r>
            <a:r>
              <a:rPr lang="ja-JP" altLang="en-US" sz="110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メディアビジネス部 </a:t>
            </a:r>
            <a:endParaRPr lang="en-US" altLang="ja-JP" sz="1100"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endParaRPr>
          </a:p>
          <a:p>
            <a:pPr algn="ctr">
              <a:spcBef>
                <a:spcPts val="300"/>
              </a:spcBef>
              <a:spcAft>
                <a:spcPts val="300"/>
              </a:spcAft>
            </a:pPr>
            <a:r>
              <a:rPr lang="ja-JP" altLang="en-US" sz="110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a:t>
            </a:r>
            <a:r>
              <a:rPr lang="en-US" altLang="ja-JP" sz="1100"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112-8001 </a:t>
            </a:r>
            <a:r>
              <a:rPr lang="ja-JP" altLang="en-US" sz="1100"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東京都文京区音羽 </a:t>
            </a:r>
            <a:r>
              <a:rPr lang="en-US" altLang="ja-JP" sz="1100"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2-12-21 </a:t>
            </a:r>
            <a:endParaRPr kumimoji="1" lang="ja-JP" altLang="en-US" sz="1100"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0" name="正方形/長方形 29"/>
          <p:cNvSpPr/>
          <p:nvPr/>
        </p:nvSpPr>
        <p:spPr>
          <a:xfrm>
            <a:off x="2832750" y="7359186"/>
            <a:ext cx="3793739" cy="3994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spcBef>
                <a:spcPts val="300"/>
              </a:spcBef>
              <a:spcAft>
                <a:spcPts val="300"/>
              </a:spcAft>
            </a:pPr>
            <a:r>
              <a:rPr kumimoji="1" lang="ja-JP" altLang="en-US" sz="1200" b="1"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前田　</a:t>
            </a:r>
            <a:r>
              <a:rPr kumimoji="1" lang="en-US" altLang="ja-JP" sz="1200" b="1"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r-maeta@kodansha.co.jp</a:t>
            </a:r>
          </a:p>
          <a:p>
            <a:pPr>
              <a:spcBef>
                <a:spcPts val="300"/>
              </a:spcBef>
              <a:spcAft>
                <a:spcPts val="300"/>
              </a:spcAft>
            </a:pPr>
            <a:r>
              <a:rPr lang="ja-JP" altLang="en-US" sz="1200" b="1"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砂川</a:t>
            </a:r>
            <a:r>
              <a:rPr kumimoji="1" lang="ja-JP" altLang="en-US" sz="1200" b="1"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　</a:t>
            </a:r>
            <a:r>
              <a:rPr kumimoji="1" lang="en-US" altLang="ja-JP" sz="1200" b="1"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y-sunakawa@stf.kodansha.co.jp</a:t>
            </a:r>
            <a:endParaRPr kumimoji="1" lang="ja-JP" altLang="en-US" sz="1200" b="1"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10243" name="Picture 3" descr="C:\Users\rie\Downloads\プッシュ電話のフリーアイコン.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96011" y="6922561"/>
            <a:ext cx="360539" cy="360539"/>
          </a:xfrm>
          <a:prstGeom prst="rect">
            <a:avLst/>
          </a:prstGeom>
          <a:noFill/>
          <a:extLst>
            <a:ext uri="{909E8E84-426E-40DD-AFC4-6F175D3DCCD1}">
              <a14:hiddenFill xmlns:a14="http://schemas.microsoft.com/office/drawing/2010/main">
                <a:solidFill>
                  <a:srgbClr val="FFFFFF"/>
                </a:solidFill>
              </a14:hiddenFill>
            </a:ext>
          </a:extLst>
        </p:spPr>
      </p:pic>
      <p:sp>
        <p:nvSpPr>
          <p:cNvPr id="36" name="正方形/長方形 35"/>
          <p:cNvSpPr/>
          <p:nvPr/>
        </p:nvSpPr>
        <p:spPr>
          <a:xfrm>
            <a:off x="2773000" y="6990877"/>
            <a:ext cx="3755548" cy="3235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Bef>
                <a:spcPts val="300"/>
              </a:spcBef>
              <a:spcAft>
                <a:spcPts val="300"/>
              </a:spcAft>
            </a:pPr>
            <a:r>
              <a:rPr lang="en-US" altLang="ja-JP" sz="1600" b="1"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03-5395-3637 </a:t>
            </a:r>
            <a:r>
              <a:rPr lang="en-US" altLang="ja-JP" sz="1050"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[C-station</a:t>
            </a:r>
            <a:r>
              <a:rPr lang="ja-JP" altLang="en-US" sz="1050"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担当　前田、砂川 </a:t>
            </a:r>
            <a:r>
              <a:rPr lang="en-US" altLang="ja-JP" sz="1050"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a:t>
            </a:r>
          </a:p>
        </p:txBody>
      </p:sp>
      <p:pic>
        <p:nvPicPr>
          <p:cNvPr id="10244" name="Picture 4" descr="C:\Users\rie\Downloads\メールの無料アイコンその19.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96510" y="7398629"/>
            <a:ext cx="382725" cy="382725"/>
          </a:xfrm>
          <a:prstGeom prst="rect">
            <a:avLst/>
          </a:prstGeom>
          <a:noFill/>
          <a:extLst>
            <a:ext uri="{909E8E84-426E-40DD-AFC4-6F175D3DCCD1}">
              <a14:hiddenFill xmlns:a14="http://schemas.microsoft.com/office/drawing/2010/main">
                <a:solidFill>
                  <a:srgbClr val="FFFFFF"/>
                </a:solidFill>
              </a14:hiddenFill>
            </a:ext>
          </a:extLst>
        </p:spPr>
      </p:pic>
      <p:sp>
        <p:nvSpPr>
          <p:cNvPr id="39" name="正方形/長方形 38"/>
          <p:cNvSpPr/>
          <p:nvPr/>
        </p:nvSpPr>
        <p:spPr>
          <a:xfrm>
            <a:off x="2286888" y="7971984"/>
            <a:ext cx="1476681" cy="3420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Bef>
                <a:spcPts val="300"/>
              </a:spcBef>
              <a:spcAft>
                <a:spcPts val="300"/>
              </a:spcAft>
            </a:pPr>
            <a:r>
              <a:rPr kumimoji="1" lang="ja-JP" altLang="en-US" sz="1200" b="1"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お問い合わせ</a:t>
            </a:r>
            <a:r>
              <a:rPr kumimoji="1" lang="en-US" altLang="ja-JP" sz="1200" b="1"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URL</a:t>
            </a:r>
            <a:endParaRPr kumimoji="1" lang="ja-JP" altLang="en-US" sz="1200" b="1"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1" name="正方形/長方形 40"/>
          <p:cNvSpPr/>
          <p:nvPr/>
        </p:nvSpPr>
        <p:spPr>
          <a:xfrm>
            <a:off x="2356599" y="8307412"/>
            <a:ext cx="3661025" cy="4906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spcBef>
                <a:spcPts val="300"/>
              </a:spcBef>
              <a:spcAft>
                <a:spcPts val="300"/>
              </a:spcAft>
            </a:pPr>
            <a:r>
              <a:rPr lang="ja-JP" altLang="en-US" sz="800"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本資料について当社の許可なく転載を行うことを</a:t>
            </a:r>
            <a:r>
              <a:rPr lang="ja-JP" altLang="en-US" sz="80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禁じます。</a:t>
            </a:r>
            <a:endParaRPr lang="en-US" altLang="ja-JP" sz="800"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endParaRPr>
          </a:p>
          <a:p>
            <a:pPr>
              <a:spcBef>
                <a:spcPts val="300"/>
              </a:spcBef>
              <a:spcAft>
                <a:spcPts val="300"/>
              </a:spcAft>
            </a:pPr>
            <a:r>
              <a:rPr lang="ja-JP" altLang="en-US" sz="80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また、本書の内容に関連したいかなる損害についても責任を負いかねます。</a:t>
            </a:r>
          </a:p>
        </p:txBody>
      </p:sp>
      <p:sp>
        <p:nvSpPr>
          <p:cNvPr id="32" name="正方形/長方形 31">
            <a:extLst>
              <a:ext uri="{FF2B5EF4-FFF2-40B4-BE49-F238E27FC236}">
                <a16:creationId xmlns:a16="http://schemas.microsoft.com/office/drawing/2014/main" id="{37D21A54-838A-9B49-A352-F6B77E25E64A}"/>
              </a:ext>
            </a:extLst>
          </p:cNvPr>
          <p:cNvSpPr/>
          <p:nvPr/>
        </p:nvSpPr>
        <p:spPr>
          <a:xfrm>
            <a:off x="3723468" y="7923532"/>
            <a:ext cx="3017899" cy="4620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spcBef>
                <a:spcPts val="300"/>
              </a:spcBef>
              <a:spcAft>
                <a:spcPts val="300"/>
              </a:spcAft>
            </a:pPr>
            <a:r>
              <a:rPr lang="en-US" altLang="ja-JP" sz="1200" dirty="0">
                <a:solidFill>
                  <a:srgbClr val="0563C1"/>
                </a:solidFill>
                <a:hlinkClick r:id="rId5"/>
              </a:rPr>
              <a:t>https://form.kodansha.net/menu</a:t>
            </a:r>
            <a:r>
              <a:rPr lang="en-US" altLang="ja-JP" sz="1200" dirty="0">
                <a:solidFill>
                  <a:srgbClr val="0563C1"/>
                </a:solidFill>
              </a:rPr>
              <a:t> </a:t>
            </a:r>
          </a:p>
        </p:txBody>
      </p:sp>
      <p:sp>
        <p:nvSpPr>
          <p:cNvPr id="3" name="山形 2">
            <a:extLst>
              <a:ext uri="{FF2B5EF4-FFF2-40B4-BE49-F238E27FC236}">
                <a16:creationId xmlns:a16="http://schemas.microsoft.com/office/drawing/2014/main" id="{887B9D28-2C44-7B4D-9B94-8829F06AFAE8}"/>
              </a:ext>
            </a:extLst>
          </p:cNvPr>
          <p:cNvSpPr/>
          <p:nvPr/>
        </p:nvSpPr>
        <p:spPr>
          <a:xfrm>
            <a:off x="1488148" y="6558014"/>
            <a:ext cx="656388" cy="921293"/>
          </a:xfrm>
          <a:prstGeom prst="chevron">
            <a:avLst/>
          </a:prstGeom>
          <a:solidFill>
            <a:schemeClr val="accent1">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7" name="正方形/長方形 36">
            <a:extLst>
              <a:ext uri="{FF2B5EF4-FFF2-40B4-BE49-F238E27FC236}">
                <a16:creationId xmlns:a16="http://schemas.microsoft.com/office/drawing/2014/main" id="{D8A048A7-15B9-2F4C-AD33-5D1D413DE46E}"/>
              </a:ext>
            </a:extLst>
          </p:cNvPr>
          <p:cNvSpPr/>
          <p:nvPr/>
        </p:nvSpPr>
        <p:spPr>
          <a:xfrm>
            <a:off x="116632" y="2496399"/>
            <a:ext cx="6624735" cy="4071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Bef>
                <a:spcPts val="300"/>
              </a:spcBef>
              <a:spcAft>
                <a:spcPts val="300"/>
              </a:spcAft>
            </a:pPr>
            <a:r>
              <a:rPr lang="en-US" altLang="ja-JP"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C-station</a:t>
            </a:r>
            <a:r>
              <a:rPr lang="en-US" altLang="ja-JP" b="1" spc="-15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 </a:t>
            </a:r>
            <a:r>
              <a:rPr lang="ja-JP" altLang="en-US" b="1" spc="3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が</a:t>
            </a:r>
            <a:r>
              <a:rPr lang="ja-JP" altLang="en-US"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ご提供するサービスのメニュー一覧</a:t>
            </a:r>
            <a:endParaRPr kumimoji="1" lang="ja-JP" altLang="en-US"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31" name="直線コネクタ 30">
            <a:extLst>
              <a:ext uri="{FF2B5EF4-FFF2-40B4-BE49-F238E27FC236}">
                <a16:creationId xmlns:a16="http://schemas.microsoft.com/office/drawing/2014/main" id="{00B8053A-0C2E-439F-B7A7-55B765598DC6}"/>
              </a:ext>
            </a:extLst>
          </p:cNvPr>
          <p:cNvCxnSpPr>
            <a:cxnSpLocks/>
          </p:cNvCxnSpPr>
          <p:nvPr/>
        </p:nvCxnSpPr>
        <p:spPr>
          <a:xfrm>
            <a:off x="0" y="8784773"/>
            <a:ext cx="6017624" cy="0"/>
          </a:xfrm>
          <a:prstGeom prst="line">
            <a:avLst/>
          </a:prstGeom>
          <a:ln w="38100">
            <a:solidFill>
              <a:srgbClr val="FF90CD"/>
            </a:solidFill>
          </a:ln>
        </p:spPr>
        <p:style>
          <a:lnRef idx="1">
            <a:schemeClr val="accent1"/>
          </a:lnRef>
          <a:fillRef idx="0">
            <a:schemeClr val="accent1"/>
          </a:fillRef>
          <a:effectRef idx="0">
            <a:schemeClr val="accent1"/>
          </a:effectRef>
          <a:fontRef idx="minor">
            <a:schemeClr val="tx1"/>
          </a:fontRef>
        </p:style>
      </p:cxnSp>
      <p:sp>
        <p:nvSpPr>
          <p:cNvPr id="33" name="正方形/長方形 32">
            <a:extLst>
              <a:ext uri="{FF2B5EF4-FFF2-40B4-BE49-F238E27FC236}">
                <a16:creationId xmlns:a16="http://schemas.microsoft.com/office/drawing/2014/main" id="{8BD0B1DC-8D1C-40EA-8935-5763B7594A63}"/>
              </a:ext>
            </a:extLst>
          </p:cNvPr>
          <p:cNvSpPr/>
          <p:nvPr/>
        </p:nvSpPr>
        <p:spPr>
          <a:xfrm>
            <a:off x="0" y="8835279"/>
            <a:ext cx="6858000" cy="337877"/>
          </a:xfrm>
          <a:prstGeom prst="rect">
            <a:avLst/>
          </a:prstGeom>
          <a:solidFill>
            <a:srgbClr val="FF90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0" name="フッター プレースホルダー 5">
            <a:extLst>
              <a:ext uri="{FF2B5EF4-FFF2-40B4-BE49-F238E27FC236}">
                <a16:creationId xmlns:a16="http://schemas.microsoft.com/office/drawing/2014/main" id="{5AF28100-02FD-49EA-AA6C-61D7AC7BEB27}"/>
              </a:ext>
            </a:extLst>
          </p:cNvPr>
          <p:cNvSpPr txBox="1">
            <a:spLocks/>
          </p:cNvSpPr>
          <p:nvPr/>
        </p:nvSpPr>
        <p:spPr>
          <a:xfrm>
            <a:off x="-99392" y="8873380"/>
            <a:ext cx="2723452" cy="273330"/>
          </a:xfrm>
          <a:prstGeom prst="rect">
            <a:avLst/>
          </a:prstGeom>
        </p:spPr>
        <p:txBody>
          <a:bodyPr vert="horz" lIns="91440" tIns="45720" rIns="91440" bIns="45720" rtlCol="0" anchor="ctr"/>
          <a:lstStyle>
            <a:defPPr>
              <a:defRPr lang="ja-JP"/>
            </a:defPPr>
            <a:lvl1pPr marL="0" algn="ctr" defTabSz="914400" rtl="0" eaLnBrk="1" latinLnBrk="0" hangingPunct="1">
              <a:defRPr kumimoji="1" sz="1200"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dirty="0">
                <a:solidFill>
                  <a:schemeClr val="bg1"/>
                </a:solidFill>
              </a:rPr>
              <a:t>C-station</a:t>
            </a:r>
            <a:r>
              <a:rPr lang="ja-JP" altLang="en-US" dirty="0">
                <a:solidFill>
                  <a:schemeClr val="bg1"/>
                </a:solidFill>
              </a:rPr>
              <a:t>　</a:t>
            </a:r>
            <a:r>
              <a:rPr lang="en-US" altLang="ja-JP" dirty="0">
                <a:solidFill>
                  <a:schemeClr val="bg1"/>
                </a:solidFill>
              </a:rPr>
              <a:t>https://c.kodansha.net/</a:t>
            </a:r>
            <a:endParaRPr lang="ja-JP" altLang="en-US" dirty="0">
              <a:solidFill>
                <a:schemeClr val="bg1"/>
              </a:solidFill>
            </a:endParaRPr>
          </a:p>
        </p:txBody>
      </p:sp>
      <p:sp>
        <p:nvSpPr>
          <p:cNvPr id="42" name="正方形/長方形 41">
            <a:extLst>
              <a:ext uri="{FF2B5EF4-FFF2-40B4-BE49-F238E27FC236}">
                <a16:creationId xmlns:a16="http://schemas.microsoft.com/office/drawing/2014/main" id="{B51D52F2-8BA7-4015-9211-DA2B03A51CE1}"/>
              </a:ext>
            </a:extLst>
          </p:cNvPr>
          <p:cNvSpPr/>
          <p:nvPr/>
        </p:nvSpPr>
        <p:spPr>
          <a:xfrm>
            <a:off x="5874400" y="8539405"/>
            <a:ext cx="1163298" cy="4907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4000" i="1" dirty="0">
                <a:solidFill>
                  <a:schemeClr val="bg1">
                    <a:lumMod val="65000"/>
                  </a:schemeClr>
                </a:solidFill>
                <a:latin typeface="Hiragino Kaku Gothic Std W8" charset="-128"/>
                <a:ea typeface="Hiragino Kaku Gothic Std W8" charset="-128"/>
                <a:cs typeface="Hiragino Kaku Gothic Std W8" charset="-128"/>
              </a:rPr>
              <a:t>11</a:t>
            </a:r>
            <a:endParaRPr kumimoji="1" lang="ja-JP" altLang="en-US" sz="4000" i="1" dirty="0">
              <a:solidFill>
                <a:schemeClr val="bg1">
                  <a:lumMod val="65000"/>
                </a:schemeClr>
              </a:solidFill>
              <a:latin typeface="Hiragino Kaku Gothic Std W8" charset="-128"/>
              <a:ea typeface="Hiragino Kaku Gothic Std W8" charset="-128"/>
              <a:cs typeface="Hiragino Kaku Gothic Std W8" charset="-128"/>
            </a:endParaRPr>
          </a:p>
        </p:txBody>
      </p:sp>
      <p:sp>
        <p:nvSpPr>
          <p:cNvPr id="43" name="正方形/長方形 42">
            <a:extLst>
              <a:ext uri="{FF2B5EF4-FFF2-40B4-BE49-F238E27FC236}">
                <a16:creationId xmlns:a16="http://schemas.microsoft.com/office/drawing/2014/main" id="{203B2403-024B-490E-A027-B160627EE46A}"/>
              </a:ext>
            </a:extLst>
          </p:cNvPr>
          <p:cNvSpPr/>
          <p:nvPr/>
        </p:nvSpPr>
        <p:spPr>
          <a:xfrm>
            <a:off x="5143642" y="8898632"/>
            <a:ext cx="946093" cy="230832"/>
          </a:xfrm>
          <a:prstGeom prst="rect">
            <a:avLst/>
          </a:prstGeom>
        </p:spPr>
        <p:txBody>
          <a:bodyPr wrap="none">
            <a:spAutoFit/>
          </a:bodyPr>
          <a:lstStyle/>
          <a:p>
            <a:r>
              <a:rPr lang="en-US" altLang="ja-JP" sz="900" dirty="0">
                <a:solidFill>
                  <a:schemeClr val="bg1"/>
                </a:solidFill>
              </a:rPr>
              <a:t>ℂ2020</a:t>
            </a:r>
            <a:r>
              <a:rPr lang="ja-JP" altLang="en-US" sz="900" dirty="0">
                <a:solidFill>
                  <a:schemeClr val="bg1"/>
                </a:solidFill>
              </a:rPr>
              <a:t>　講談社</a:t>
            </a:r>
          </a:p>
        </p:txBody>
      </p:sp>
      <p:cxnSp>
        <p:nvCxnSpPr>
          <p:cNvPr id="34" name="直線コネクタ 33">
            <a:extLst>
              <a:ext uri="{FF2B5EF4-FFF2-40B4-BE49-F238E27FC236}">
                <a16:creationId xmlns:a16="http://schemas.microsoft.com/office/drawing/2014/main" id="{0CF9F17B-F8B6-4CB7-9FDC-8475F1966638}"/>
              </a:ext>
            </a:extLst>
          </p:cNvPr>
          <p:cNvCxnSpPr>
            <a:cxnSpLocks/>
          </p:cNvCxnSpPr>
          <p:nvPr/>
        </p:nvCxnSpPr>
        <p:spPr>
          <a:xfrm>
            <a:off x="116632" y="2903552"/>
            <a:ext cx="6682432"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38" name="正方形/長方形 37">
            <a:extLst>
              <a:ext uri="{FF2B5EF4-FFF2-40B4-BE49-F238E27FC236}">
                <a16:creationId xmlns:a16="http://schemas.microsoft.com/office/drawing/2014/main" id="{CC7E9746-5204-7D4C-AD43-9EDC6A1DA2D8}"/>
              </a:ext>
            </a:extLst>
          </p:cNvPr>
          <p:cNvSpPr/>
          <p:nvPr/>
        </p:nvSpPr>
        <p:spPr>
          <a:xfrm>
            <a:off x="263855" y="1423550"/>
            <a:ext cx="6359881" cy="8000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Bef>
                <a:spcPts val="300"/>
              </a:spcBef>
              <a:spcAft>
                <a:spcPts val="300"/>
              </a:spcAft>
            </a:pPr>
            <a:r>
              <a:rPr lang="ja-JP" altLang="en-US" sz="1200" b="1"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本資料をお読みいただき、ありがとう</a:t>
            </a:r>
            <a:r>
              <a:rPr lang="ja-JP" altLang="en-US" sz="1200" b="1">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ございます。</a:t>
            </a:r>
            <a:endParaRPr lang="en-US" altLang="ja-JP" sz="1200" b="1"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endParaRPr>
          </a:p>
          <a:p>
            <a:pPr algn="ctr">
              <a:spcBef>
                <a:spcPts val="300"/>
              </a:spcBef>
              <a:spcAft>
                <a:spcPts val="300"/>
              </a:spcAft>
            </a:pPr>
            <a:r>
              <a:rPr lang="ja-JP" altLang="en-US" sz="1200" b="1">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皆様のマーケティング課題を解決するヒントは、見つかりましたでしょうか。 </a:t>
            </a:r>
            <a:endParaRPr lang="en-US" altLang="ja-JP" sz="1200"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pPr algn="ctr">
              <a:spcBef>
                <a:spcPts val="300"/>
              </a:spcBef>
              <a:spcAft>
                <a:spcPts val="300"/>
              </a:spcAft>
            </a:pPr>
            <a:r>
              <a:rPr lang="en-US" altLang="ja-JP" sz="1200"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C-station </a:t>
            </a:r>
            <a:r>
              <a:rPr lang="ja-JP" altLang="en-US" sz="1200" b="1">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のサイトでは、下記のような、さまざまなサービスをご案内しています。</a:t>
            </a:r>
            <a:endParaRPr lang="en-US" altLang="ja-JP" sz="1200"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pPr algn="ctr">
              <a:spcBef>
                <a:spcPts val="300"/>
              </a:spcBef>
              <a:spcAft>
                <a:spcPts val="300"/>
              </a:spcAft>
            </a:pPr>
            <a:r>
              <a:rPr lang="ja-JP" altLang="en-US" sz="1200" b="1">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 </a:t>
            </a:r>
            <a:endParaRPr kumimoji="1" lang="ja-JP" altLang="en-US" sz="1200" b="1"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2" name="正方形/長方形 51">
            <a:extLst>
              <a:ext uri="{FF2B5EF4-FFF2-40B4-BE49-F238E27FC236}">
                <a16:creationId xmlns:a16="http://schemas.microsoft.com/office/drawing/2014/main" id="{17C8677E-C05E-1548-A68D-F976A68F0681}"/>
              </a:ext>
            </a:extLst>
          </p:cNvPr>
          <p:cNvSpPr/>
          <p:nvPr/>
        </p:nvSpPr>
        <p:spPr>
          <a:xfrm flipV="1">
            <a:off x="116633" y="18538"/>
            <a:ext cx="2397967" cy="32403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kumimoji="1" lang="ja-JP" altLang="en-US" sz="900" dirty="0">
              <a:solidFill>
                <a:srgbClr val="FF66CC"/>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3" name="正方形/長方形 52">
            <a:extLst>
              <a:ext uri="{FF2B5EF4-FFF2-40B4-BE49-F238E27FC236}">
                <a16:creationId xmlns:a16="http://schemas.microsoft.com/office/drawing/2014/main" id="{016BDDDE-168B-D64B-89B5-1DBCBF92A3EE}"/>
              </a:ext>
            </a:extLst>
          </p:cNvPr>
          <p:cNvSpPr/>
          <p:nvPr/>
        </p:nvSpPr>
        <p:spPr>
          <a:xfrm>
            <a:off x="0" y="0"/>
            <a:ext cx="6885385" cy="1400799"/>
          </a:xfrm>
          <a:prstGeom prst="rect">
            <a:avLst/>
          </a:prstGeom>
          <a:solidFill>
            <a:srgbClr val="FF90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300"/>
              </a:spcBef>
              <a:spcAft>
                <a:spcPts val="300"/>
              </a:spcAft>
            </a:pPr>
            <a:endParaRPr kumimoji="1" lang="ja-JP" altLang="en-US">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4" name="正方形/長方形 53">
            <a:extLst>
              <a:ext uri="{FF2B5EF4-FFF2-40B4-BE49-F238E27FC236}">
                <a16:creationId xmlns:a16="http://schemas.microsoft.com/office/drawing/2014/main" id="{AB21316C-4D12-2E4C-81FB-228524EF4EB8}"/>
              </a:ext>
            </a:extLst>
          </p:cNvPr>
          <p:cNvSpPr/>
          <p:nvPr/>
        </p:nvSpPr>
        <p:spPr>
          <a:xfrm>
            <a:off x="238885" y="100075"/>
            <a:ext cx="2275715" cy="2922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en-US" altLang="ja-JP" sz="1100"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with online </a:t>
            </a:r>
            <a:r>
              <a:rPr kumimoji="1" lang="ja-JP" altLang="en-US" sz="1100"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のマンガがすごい！</a:t>
            </a:r>
          </a:p>
        </p:txBody>
      </p:sp>
      <p:grpSp>
        <p:nvGrpSpPr>
          <p:cNvPr id="55" name="グループ化 54">
            <a:extLst>
              <a:ext uri="{FF2B5EF4-FFF2-40B4-BE49-F238E27FC236}">
                <a16:creationId xmlns:a16="http://schemas.microsoft.com/office/drawing/2014/main" id="{927A522C-B6CB-1E40-A0E7-FF2721228670}"/>
              </a:ext>
            </a:extLst>
          </p:cNvPr>
          <p:cNvGrpSpPr/>
          <p:nvPr/>
        </p:nvGrpSpPr>
        <p:grpSpPr>
          <a:xfrm>
            <a:off x="95902" y="75692"/>
            <a:ext cx="6664234" cy="1270342"/>
            <a:chOff x="95902" y="45212"/>
            <a:chExt cx="6664234" cy="1270342"/>
          </a:xfrm>
        </p:grpSpPr>
        <p:cxnSp>
          <p:nvCxnSpPr>
            <p:cNvPr id="56" name="直線コネクタ 55">
              <a:extLst>
                <a:ext uri="{FF2B5EF4-FFF2-40B4-BE49-F238E27FC236}">
                  <a16:creationId xmlns:a16="http://schemas.microsoft.com/office/drawing/2014/main" id="{4BD11A71-F1BF-3542-AEB0-6C556A4A328B}"/>
                </a:ext>
              </a:extLst>
            </p:cNvPr>
            <p:cNvCxnSpPr>
              <a:cxnSpLocks/>
            </p:cNvCxnSpPr>
            <p:nvPr/>
          </p:nvCxnSpPr>
          <p:spPr>
            <a:xfrm>
              <a:off x="95902" y="45212"/>
              <a:ext cx="0" cy="1270342"/>
            </a:xfrm>
            <a:prstGeom prst="line">
              <a:avLst/>
            </a:prstGeom>
            <a:ln w="76200" cap="rnd">
              <a:solidFill>
                <a:schemeClr val="bg1"/>
              </a:solidFill>
              <a:prstDash val="sysDot"/>
              <a:round/>
            </a:ln>
          </p:spPr>
          <p:style>
            <a:lnRef idx="1">
              <a:schemeClr val="accent1"/>
            </a:lnRef>
            <a:fillRef idx="0">
              <a:schemeClr val="accent1"/>
            </a:fillRef>
            <a:effectRef idx="0">
              <a:schemeClr val="accent1"/>
            </a:effectRef>
            <a:fontRef idx="minor">
              <a:schemeClr val="tx1"/>
            </a:fontRef>
          </p:style>
        </p:cxnSp>
        <p:cxnSp>
          <p:nvCxnSpPr>
            <p:cNvPr id="57" name="直線コネクタ 56">
              <a:extLst>
                <a:ext uri="{FF2B5EF4-FFF2-40B4-BE49-F238E27FC236}">
                  <a16:creationId xmlns:a16="http://schemas.microsoft.com/office/drawing/2014/main" id="{ACC38070-255D-5D4C-973C-DB3244CEDC9F}"/>
                </a:ext>
              </a:extLst>
            </p:cNvPr>
            <p:cNvCxnSpPr>
              <a:cxnSpLocks/>
            </p:cNvCxnSpPr>
            <p:nvPr/>
          </p:nvCxnSpPr>
          <p:spPr>
            <a:xfrm>
              <a:off x="6760136" y="45212"/>
              <a:ext cx="0" cy="1270342"/>
            </a:xfrm>
            <a:prstGeom prst="line">
              <a:avLst/>
            </a:prstGeom>
            <a:ln w="76200" cap="rnd">
              <a:solidFill>
                <a:schemeClr val="bg1"/>
              </a:solidFill>
              <a:prstDash val="sysDot"/>
              <a:round/>
            </a:ln>
          </p:spPr>
          <p:style>
            <a:lnRef idx="1">
              <a:schemeClr val="accent1"/>
            </a:lnRef>
            <a:fillRef idx="0">
              <a:schemeClr val="accent1"/>
            </a:fillRef>
            <a:effectRef idx="0">
              <a:schemeClr val="accent1"/>
            </a:effectRef>
            <a:fontRef idx="minor">
              <a:schemeClr val="tx1"/>
            </a:fontRef>
          </p:style>
        </p:cxnSp>
        <p:cxnSp>
          <p:nvCxnSpPr>
            <p:cNvPr id="58" name="直線コネクタ 57">
              <a:extLst>
                <a:ext uri="{FF2B5EF4-FFF2-40B4-BE49-F238E27FC236}">
                  <a16:creationId xmlns:a16="http://schemas.microsoft.com/office/drawing/2014/main" id="{52B8A782-7641-7E4C-A0E2-8C7F5701306C}"/>
                </a:ext>
              </a:extLst>
            </p:cNvPr>
            <p:cNvCxnSpPr>
              <a:cxnSpLocks/>
            </p:cNvCxnSpPr>
            <p:nvPr/>
          </p:nvCxnSpPr>
          <p:spPr>
            <a:xfrm>
              <a:off x="230694" y="1271099"/>
              <a:ext cx="6529442" cy="0"/>
            </a:xfrm>
            <a:prstGeom prst="line">
              <a:avLst/>
            </a:prstGeom>
            <a:ln w="76200" cap="rnd">
              <a:solidFill>
                <a:schemeClr val="bg1"/>
              </a:solidFill>
              <a:prstDash val="sysDot"/>
              <a:round/>
            </a:ln>
          </p:spPr>
          <p:style>
            <a:lnRef idx="1">
              <a:schemeClr val="accent1"/>
            </a:lnRef>
            <a:fillRef idx="0">
              <a:schemeClr val="accent1"/>
            </a:fillRef>
            <a:effectRef idx="0">
              <a:schemeClr val="accent1"/>
            </a:effectRef>
            <a:fontRef idx="minor">
              <a:schemeClr val="tx1"/>
            </a:fontRef>
          </p:style>
        </p:cxnSp>
      </p:grpSp>
      <p:cxnSp>
        <p:nvCxnSpPr>
          <p:cNvPr id="59" name="直線コネクタ 58">
            <a:extLst>
              <a:ext uri="{FF2B5EF4-FFF2-40B4-BE49-F238E27FC236}">
                <a16:creationId xmlns:a16="http://schemas.microsoft.com/office/drawing/2014/main" id="{1C019D63-F752-7D4C-B298-1BA9E53F8F9D}"/>
              </a:ext>
            </a:extLst>
          </p:cNvPr>
          <p:cNvCxnSpPr>
            <a:cxnSpLocks/>
          </p:cNvCxnSpPr>
          <p:nvPr/>
        </p:nvCxnSpPr>
        <p:spPr>
          <a:xfrm>
            <a:off x="2447636" y="234275"/>
            <a:ext cx="295508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60" name="図 59" descr="プレート が含まれている画像&#10;&#10;自動的に生成された説明">
            <a:extLst>
              <a:ext uri="{FF2B5EF4-FFF2-40B4-BE49-F238E27FC236}">
                <a16:creationId xmlns:a16="http://schemas.microsoft.com/office/drawing/2014/main" id="{12F7B128-4AB1-434B-9DE3-E822603CEBCF}"/>
              </a:ext>
            </a:extLst>
          </p:cNvPr>
          <p:cNvPicPr>
            <a:picLocks noChangeAspect="1"/>
          </p:cNvPicPr>
          <p:nvPr/>
        </p:nvPicPr>
        <p:blipFill>
          <a:blip r:embed="rId6"/>
          <a:stretch>
            <a:fillRect/>
          </a:stretch>
        </p:blipFill>
        <p:spPr>
          <a:xfrm>
            <a:off x="5511199" y="131743"/>
            <a:ext cx="1069833" cy="342038"/>
          </a:xfrm>
          <a:prstGeom prst="rect">
            <a:avLst/>
          </a:prstGeom>
        </p:spPr>
      </p:pic>
      <p:pic>
        <p:nvPicPr>
          <p:cNvPr id="61" name="Picture 2">
            <a:extLst>
              <a:ext uri="{FF2B5EF4-FFF2-40B4-BE49-F238E27FC236}">
                <a16:creationId xmlns:a16="http://schemas.microsoft.com/office/drawing/2014/main" id="{D2F60B20-8A60-DB48-8A20-C52A2F97EA5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5006" y="567419"/>
            <a:ext cx="6359881" cy="646108"/>
          </a:xfrm>
          <a:prstGeom prst="rect">
            <a:avLst/>
          </a:prstGeom>
          <a:noFill/>
          <a:ln w="9525">
            <a:solidFill>
              <a:schemeClr val="bg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20517581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正方形/長方形 36">
            <a:extLst>
              <a:ext uri="{FF2B5EF4-FFF2-40B4-BE49-F238E27FC236}">
                <a16:creationId xmlns:a16="http://schemas.microsoft.com/office/drawing/2014/main" id="{E1EA1F0C-0172-4EDC-B7DD-CD8D805B5273}"/>
              </a:ext>
            </a:extLst>
          </p:cNvPr>
          <p:cNvSpPr/>
          <p:nvPr/>
        </p:nvSpPr>
        <p:spPr>
          <a:xfrm>
            <a:off x="433027" y="4955284"/>
            <a:ext cx="195046" cy="2258842"/>
          </a:xfrm>
          <a:prstGeom prst="rect">
            <a:avLst/>
          </a:prstGeom>
          <a:solidFill>
            <a:srgbClr val="FF90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300"/>
              </a:spcBef>
              <a:spcAft>
                <a:spcPts val="300"/>
              </a:spcAft>
            </a:pPr>
            <a:endParaRPr kumimoji="1" lang="ja-JP" altLang="en-US">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8" name="正方形/長方形 37">
            <a:extLst>
              <a:ext uri="{FF2B5EF4-FFF2-40B4-BE49-F238E27FC236}">
                <a16:creationId xmlns:a16="http://schemas.microsoft.com/office/drawing/2014/main" id="{572A41E9-D0D8-4CF7-9FA4-6FD0712DDB03}"/>
              </a:ext>
            </a:extLst>
          </p:cNvPr>
          <p:cNvSpPr/>
          <p:nvPr/>
        </p:nvSpPr>
        <p:spPr>
          <a:xfrm>
            <a:off x="433027" y="1301579"/>
            <a:ext cx="195046" cy="2074771"/>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正方形/長方形 33">
            <a:extLst>
              <a:ext uri="{FF2B5EF4-FFF2-40B4-BE49-F238E27FC236}">
                <a16:creationId xmlns:a16="http://schemas.microsoft.com/office/drawing/2014/main" id="{FA82F2F0-8DC8-4CBD-8B60-7F3E4BFAEE71}"/>
              </a:ext>
            </a:extLst>
          </p:cNvPr>
          <p:cNvSpPr/>
          <p:nvPr/>
        </p:nvSpPr>
        <p:spPr>
          <a:xfrm>
            <a:off x="-1" y="7099701"/>
            <a:ext cx="6858001" cy="1443548"/>
          </a:xfrm>
          <a:prstGeom prst="rect">
            <a:avLst/>
          </a:prstGeom>
          <a:solidFill>
            <a:srgbClr val="FF90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300"/>
              </a:spcBef>
              <a:spcAft>
                <a:spcPts val="300"/>
              </a:spcAft>
            </a:pPr>
            <a:endParaRPr kumimoji="1" lang="ja-JP" altLang="en-US">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 name="正方形/長方形 1">
            <a:extLst>
              <a:ext uri="{FF2B5EF4-FFF2-40B4-BE49-F238E27FC236}">
                <a16:creationId xmlns:a16="http://schemas.microsoft.com/office/drawing/2014/main" id="{2EF8149A-784B-4C4B-8B49-1B527C9A6E9D}"/>
              </a:ext>
            </a:extLst>
          </p:cNvPr>
          <p:cNvSpPr/>
          <p:nvPr/>
        </p:nvSpPr>
        <p:spPr>
          <a:xfrm>
            <a:off x="0" y="2776085"/>
            <a:ext cx="6844265" cy="1997169"/>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
            <a:extLst>
              <a:ext uri="{FF2B5EF4-FFF2-40B4-BE49-F238E27FC236}">
                <a16:creationId xmlns:a16="http://schemas.microsoft.com/office/drawing/2014/main" id="{EFF7EB91-1920-8840-9FD9-E24FD0F169D3}"/>
              </a:ext>
            </a:extLst>
          </p:cNvPr>
          <p:cNvSpPr/>
          <p:nvPr/>
        </p:nvSpPr>
        <p:spPr>
          <a:xfrm flipV="1">
            <a:off x="116633" y="18538"/>
            <a:ext cx="2397967" cy="32403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kumimoji="1" lang="ja-JP" altLang="en-US" sz="900" dirty="0">
              <a:solidFill>
                <a:srgbClr val="FF66CC"/>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9" name="正方形/長方形 18">
            <a:extLst>
              <a:ext uri="{FF2B5EF4-FFF2-40B4-BE49-F238E27FC236}">
                <a16:creationId xmlns:a16="http://schemas.microsoft.com/office/drawing/2014/main" id="{D1EAB339-E872-7040-A2C0-D13B8A193581}"/>
              </a:ext>
            </a:extLst>
          </p:cNvPr>
          <p:cNvSpPr/>
          <p:nvPr/>
        </p:nvSpPr>
        <p:spPr>
          <a:xfrm>
            <a:off x="716228" y="5221945"/>
            <a:ext cx="5991945" cy="18485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pPr>
              <a:lnSpc>
                <a:spcPct val="150000"/>
              </a:lnSpc>
            </a:pPr>
            <a:r>
              <a:rPr kumimoji="1" lang="ja-JP" altLang="en-US" sz="1100"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オリジナルコンテンツが充実している</a:t>
            </a:r>
            <a:r>
              <a:rPr kumimoji="1" lang="en-US" altLang="ja-JP" sz="1100"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『with online』</a:t>
            </a:r>
            <a:r>
              <a:rPr kumimoji="1" lang="ja-JP" altLang="en-US" sz="1100"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では、</a:t>
            </a:r>
            <a:endParaRPr kumimoji="1" lang="en-US" altLang="ja-JP" sz="1100"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pPr>
              <a:lnSpc>
                <a:spcPct val="150000"/>
              </a:lnSpc>
            </a:pPr>
            <a:r>
              <a:rPr kumimoji="1" lang="ja-JP" altLang="en-US" sz="1100"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誌面連動のコンテンツ以外にも</a:t>
            </a:r>
            <a:r>
              <a:rPr kumimoji="1" lang="ja-JP" altLang="en-US" sz="1100" b="1">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a:t>
            </a:r>
            <a:r>
              <a:rPr kumimoji="1" lang="en-US" altLang="ja-JP" sz="1100"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WEB</a:t>
            </a:r>
            <a:r>
              <a:rPr kumimoji="1" lang="ja-JP" altLang="en-US" sz="1100" b="1">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限定</a:t>
            </a:r>
            <a:r>
              <a:rPr kumimoji="1" lang="ja-JP" altLang="en-US" sz="1100"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コンテンツを用意しています。</a:t>
            </a:r>
            <a:endParaRPr kumimoji="1" lang="en-US" altLang="ja-JP" sz="1100"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pPr>
              <a:lnSpc>
                <a:spcPct val="150000"/>
              </a:lnSpc>
            </a:pPr>
            <a:r>
              <a:rPr kumimoji="1" lang="ja-JP" altLang="en-US" sz="1100"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そのなかで今、</a:t>
            </a:r>
            <a:r>
              <a:rPr kumimoji="1" lang="en-US" altLang="ja-JP" sz="1100"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OL</a:t>
            </a:r>
            <a:r>
              <a:rPr kumimoji="1" lang="ja-JP" altLang="en-US" sz="1100"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たちを夢中にさせているのが、オリジナルのマンガ連載です。</a:t>
            </a:r>
            <a:endParaRPr kumimoji="1" lang="en-US" altLang="ja-JP" sz="1100"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pPr>
              <a:lnSpc>
                <a:spcPct val="150000"/>
              </a:lnSpc>
            </a:pPr>
            <a:r>
              <a:rPr kumimoji="1" lang="ja-JP" altLang="en-US" sz="1100"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共感度満点のマンガキャラクターたちは、タイアップにも起用可能。</a:t>
            </a:r>
            <a:endParaRPr kumimoji="1" lang="en-US" altLang="ja-JP" sz="1100"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pPr>
              <a:lnSpc>
                <a:spcPct val="150000"/>
              </a:lnSpc>
            </a:pPr>
            <a:r>
              <a:rPr kumimoji="1" lang="ja-JP" altLang="en-US" sz="1100" b="1">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読者が受け入れやすい形でメッセージ</a:t>
            </a:r>
            <a:r>
              <a:rPr kumimoji="1" lang="ja-JP" altLang="en-US" sz="1100"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を届けることができるのはもちろん、</a:t>
            </a:r>
            <a:endParaRPr kumimoji="1" lang="en-US" altLang="ja-JP" sz="1100"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pPr>
              <a:lnSpc>
                <a:spcPct val="150000"/>
              </a:lnSpc>
            </a:pPr>
            <a:r>
              <a:rPr kumimoji="1" lang="ja-JP" altLang="en-US" sz="1100"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情報発信のプラットフォームに</a:t>
            </a:r>
            <a:r>
              <a:rPr kumimoji="1" lang="en-US" altLang="ja-JP" sz="1100"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『with online』</a:t>
            </a:r>
            <a:r>
              <a:rPr kumimoji="1" lang="ja-JP" altLang="en-US" sz="1100" b="1">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を利用できる</a:t>
            </a:r>
            <a:r>
              <a:rPr kumimoji="1" lang="ja-JP" altLang="en-US" sz="1100"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ため、</a:t>
            </a:r>
            <a:endParaRPr kumimoji="1" lang="en-US" altLang="ja-JP" sz="1100"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pPr>
              <a:lnSpc>
                <a:spcPct val="150000"/>
              </a:lnSpc>
            </a:pPr>
            <a:r>
              <a:rPr kumimoji="1" lang="ja-JP" altLang="en-US" sz="1100" b="1">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プロモーション効果を最大化することが可能です。</a:t>
            </a:r>
            <a:endParaRPr kumimoji="1" lang="ja-JP" altLang="en-US" sz="1100"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23" name="図 22" descr="文字と写真のスクリーンショット&#10;&#10;自動的に生成された説明">
            <a:extLst>
              <a:ext uri="{FF2B5EF4-FFF2-40B4-BE49-F238E27FC236}">
                <a16:creationId xmlns:a16="http://schemas.microsoft.com/office/drawing/2014/main" id="{FCE53146-2FAC-F04D-89D4-ADC3951DF713}"/>
              </a:ext>
            </a:extLst>
          </p:cNvPr>
          <p:cNvPicPr>
            <a:picLocks noChangeAspect="1"/>
          </p:cNvPicPr>
          <p:nvPr/>
        </p:nvPicPr>
        <p:blipFill>
          <a:blip r:embed="rId2"/>
          <a:stretch>
            <a:fillRect/>
          </a:stretch>
        </p:blipFill>
        <p:spPr>
          <a:xfrm>
            <a:off x="3613630" y="2870227"/>
            <a:ext cx="1782409" cy="1443548"/>
          </a:xfrm>
          <a:prstGeom prst="rect">
            <a:avLst/>
          </a:prstGeom>
          <a:ln w="19050">
            <a:solidFill>
              <a:schemeClr val="bg1"/>
            </a:solidFill>
          </a:ln>
        </p:spPr>
      </p:pic>
      <p:pic>
        <p:nvPicPr>
          <p:cNvPr id="27" name="図 26" descr="文字と写真のスクリーンショット&#10;&#10;自動的に生成された説明">
            <a:extLst>
              <a:ext uri="{FF2B5EF4-FFF2-40B4-BE49-F238E27FC236}">
                <a16:creationId xmlns:a16="http://schemas.microsoft.com/office/drawing/2014/main" id="{42AE3A6A-6D44-6447-9BC7-F6D9C6E291F0}"/>
              </a:ext>
            </a:extLst>
          </p:cNvPr>
          <p:cNvPicPr>
            <a:picLocks noChangeAspect="1"/>
          </p:cNvPicPr>
          <p:nvPr/>
        </p:nvPicPr>
        <p:blipFill>
          <a:blip r:embed="rId3"/>
          <a:stretch>
            <a:fillRect/>
          </a:stretch>
        </p:blipFill>
        <p:spPr>
          <a:xfrm>
            <a:off x="5332770" y="2990105"/>
            <a:ext cx="1384378" cy="1589471"/>
          </a:xfrm>
          <a:prstGeom prst="rect">
            <a:avLst/>
          </a:prstGeom>
          <a:ln w="19050">
            <a:solidFill>
              <a:schemeClr val="bg1"/>
            </a:solidFill>
          </a:ln>
        </p:spPr>
      </p:pic>
      <p:sp>
        <p:nvSpPr>
          <p:cNvPr id="54" name="正方形/長方形 53">
            <a:extLst>
              <a:ext uri="{FF2B5EF4-FFF2-40B4-BE49-F238E27FC236}">
                <a16:creationId xmlns:a16="http://schemas.microsoft.com/office/drawing/2014/main" id="{5F243BF1-22E6-6648-9E4F-7F93746280EC}"/>
              </a:ext>
            </a:extLst>
          </p:cNvPr>
          <p:cNvSpPr/>
          <p:nvPr/>
        </p:nvSpPr>
        <p:spPr>
          <a:xfrm>
            <a:off x="0" y="8834597"/>
            <a:ext cx="6858000" cy="337877"/>
          </a:xfrm>
          <a:prstGeom prst="rect">
            <a:avLst/>
          </a:prstGeom>
          <a:solidFill>
            <a:srgbClr val="FF90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6" name="フッター プレースホルダー 5">
            <a:extLst>
              <a:ext uri="{FF2B5EF4-FFF2-40B4-BE49-F238E27FC236}">
                <a16:creationId xmlns:a16="http://schemas.microsoft.com/office/drawing/2014/main" id="{6D325CBB-0F7B-CF43-BE25-F5CBE0BC4468}"/>
              </a:ext>
            </a:extLst>
          </p:cNvPr>
          <p:cNvSpPr txBox="1">
            <a:spLocks/>
          </p:cNvSpPr>
          <p:nvPr/>
        </p:nvSpPr>
        <p:spPr>
          <a:xfrm>
            <a:off x="-99392" y="8873380"/>
            <a:ext cx="2723452" cy="273330"/>
          </a:xfrm>
          <a:prstGeom prst="rect">
            <a:avLst/>
          </a:prstGeom>
        </p:spPr>
        <p:txBody>
          <a:bodyPr vert="horz" lIns="91440" tIns="45720" rIns="91440" bIns="45720" rtlCol="0" anchor="ctr"/>
          <a:lstStyle>
            <a:defPPr>
              <a:defRPr lang="ja-JP"/>
            </a:defPPr>
            <a:lvl1pPr marL="0" algn="ctr" defTabSz="914400" rtl="0" eaLnBrk="1" latinLnBrk="0" hangingPunct="1">
              <a:defRPr kumimoji="1" sz="1200"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dirty="0">
                <a:solidFill>
                  <a:schemeClr val="bg1"/>
                </a:solidFill>
              </a:rPr>
              <a:t>C-station</a:t>
            </a:r>
            <a:r>
              <a:rPr lang="ja-JP" altLang="en-US" dirty="0">
                <a:solidFill>
                  <a:schemeClr val="bg1"/>
                </a:solidFill>
              </a:rPr>
              <a:t>　</a:t>
            </a:r>
            <a:r>
              <a:rPr lang="en-US" altLang="ja-JP" dirty="0">
                <a:solidFill>
                  <a:schemeClr val="bg1"/>
                </a:solidFill>
              </a:rPr>
              <a:t>https://c.kodansha.net/</a:t>
            </a:r>
            <a:endParaRPr lang="ja-JP" altLang="en-US" dirty="0">
              <a:solidFill>
                <a:schemeClr val="bg1"/>
              </a:solidFill>
            </a:endParaRPr>
          </a:p>
        </p:txBody>
      </p:sp>
      <p:sp>
        <p:nvSpPr>
          <p:cNvPr id="57" name="正方形/長方形 56">
            <a:extLst>
              <a:ext uri="{FF2B5EF4-FFF2-40B4-BE49-F238E27FC236}">
                <a16:creationId xmlns:a16="http://schemas.microsoft.com/office/drawing/2014/main" id="{56BF2E19-4EE8-664F-949F-3A26E7138CB7}"/>
              </a:ext>
            </a:extLst>
          </p:cNvPr>
          <p:cNvSpPr/>
          <p:nvPr/>
        </p:nvSpPr>
        <p:spPr>
          <a:xfrm>
            <a:off x="6268201" y="8605124"/>
            <a:ext cx="576064" cy="4907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4000" i="1" dirty="0">
                <a:solidFill>
                  <a:schemeClr val="bg1">
                    <a:lumMod val="75000"/>
                  </a:schemeClr>
                </a:solidFill>
                <a:latin typeface="Hiragino Kaku Gothic Std W8" charset="-128"/>
                <a:ea typeface="Hiragino Kaku Gothic Std W8" charset="-128"/>
                <a:cs typeface="Hiragino Kaku Gothic Std W8" charset="-128"/>
              </a:rPr>
              <a:t>2</a:t>
            </a:r>
            <a:endParaRPr kumimoji="1" lang="ja-JP" altLang="en-US" sz="4000" i="1" dirty="0">
              <a:solidFill>
                <a:schemeClr val="bg1">
                  <a:lumMod val="75000"/>
                </a:schemeClr>
              </a:solidFill>
              <a:latin typeface="Hiragino Kaku Gothic Std W8" charset="-128"/>
              <a:ea typeface="Hiragino Kaku Gothic Std W8" charset="-128"/>
              <a:cs typeface="Hiragino Kaku Gothic Std W8" charset="-128"/>
            </a:endParaRPr>
          </a:p>
        </p:txBody>
      </p:sp>
      <p:sp>
        <p:nvSpPr>
          <p:cNvPr id="58" name="正方形/長方形 57">
            <a:extLst>
              <a:ext uri="{FF2B5EF4-FFF2-40B4-BE49-F238E27FC236}">
                <a16:creationId xmlns:a16="http://schemas.microsoft.com/office/drawing/2014/main" id="{B0617893-1D66-584F-A076-C8A1EDD4B261}"/>
              </a:ext>
            </a:extLst>
          </p:cNvPr>
          <p:cNvSpPr/>
          <p:nvPr/>
        </p:nvSpPr>
        <p:spPr>
          <a:xfrm>
            <a:off x="0" y="0"/>
            <a:ext cx="6885385" cy="1400799"/>
          </a:xfrm>
          <a:prstGeom prst="rect">
            <a:avLst/>
          </a:prstGeom>
          <a:solidFill>
            <a:srgbClr val="FF90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300"/>
              </a:spcBef>
              <a:spcAft>
                <a:spcPts val="300"/>
              </a:spcAft>
            </a:pPr>
            <a:endParaRPr kumimoji="1" lang="ja-JP" altLang="en-US">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9" name="正方形/長方形 58">
            <a:extLst>
              <a:ext uri="{FF2B5EF4-FFF2-40B4-BE49-F238E27FC236}">
                <a16:creationId xmlns:a16="http://schemas.microsoft.com/office/drawing/2014/main" id="{AB549B7D-131E-C64C-A8A5-98FC3427D88A}"/>
              </a:ext>
            </a:extLst>
          </p:cNvPr>
          <p:cNvSpPr/>
          <p:nvPr/>
        </p:nvSpPr>
        <p:spPr>
          <a:xfrm>
            <a:off x="238885" y="100075"/>
            <a:ext cx="2275715" cy="2922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en-US" altLang="ja-JP" sz="1100"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with online </a:t>
            </a:r>
            <a:r>
              <a:rPr kumimoji="1" lang="ja-JP" altLang="en-US" sz="1100"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のマンガがすごい！</a:t>
            </a:r>
          </a:p>
        </p:txBody>
      </p:sp>
      <p:grpSp>
        <p:nvGrpSpPr>
          <p:cNvPr id="61" name="グループ化 60">
            <a:extLst>
              <a:ext uri="{FF2B5EF4-FFF2-40B4-BE49-F238E27FC236}">
                <a16:creationId xmlns:a16="http://schemas.microsoft.com/office/drawing/2014/main" id="{E832157E-3FA1-F244-86F3-BC9372C1A0B3}"/>
              </a:ext>
            </a:extLst>
          </p:cNvPr>
          <p:cNvGrpSpPr/>
          <p:nvPr/>
        </p:nvGrpSpPr>
        <p:grpSpPr>
          <a:xfrm>
            <a:off x="95902" y="75692"/>
            <a:ext cx="6664234" cy="1270342"/>
            <a:chOff x="95902" y="45212"/>
            <a:chExt cx="6664234" cy="1270342"/>
          </a:xfrm>
        </p:grpSpPr>
        <p:cxnSp>
          <p:nvCxnSpPr>
            <p:cNvPr id="62" name="直線コネクタ 61">
              <a:extLst>
                <a:ext uri="{FF2B5EF4-FFF2-40B4-BE49-F238E27FC236}">
                  <a16:creationId xmlns:a16="http://schemas.microsoft.com/office/drawing/2014/main" id="{BFE4FF63-49DC-424F-A4E8-E41E82BE57C6}"/>
                </a:ext>
              </a:extLst>
            </p:cNvPr>
            <p:cNvCxnSpPr>
              <a:cxnSpLocks/>
            </p:cNvCxnSpPr>
            <p:nvPr/>
          </p:nvCxnSpPr>
          <p:spPr>
            <a:xfrm>
              <a:off x="95902" y="45212"/>
              <a:ext cx="0" cy="1270342"/>
            </a:xfrm>
            <a:prstGeom prst="line">
              <a:avLst/>
            </a:prstGeom>
            <a:ln w="76200" cap="rnd">
              <a:solidFill>
                <a:schemeClr val="bg1"/>
              </a:solidFill>
              <a:prstDash val="sysDot"/>
              <a:round/>
            </a:ln>
          </p:spPr>
          <p:style>
            <a:lnRef idx="1">
              <a:schemeClr val="accent1"/>
            </a:lnRef>
            <a:fillRef idx="0">
              <a:schemeClr val="accent1"/>
            </a:fillRef>
            <a:effectRef idx="0">
              <a:schemeClr val="accent1"/>
            </a:effectRef>
            <a:fontRef idx="minor">
              <a:schemeClr val="tx1"/>
            </a:fontRef>
          </p:style>
        </p:cxnSp>
        <p:cxnSp>
          <p:nvCxnSpPr>
            <p:cNvPr id="63" name="直線コネクタ 62">
              <a:extLst>
                <a:ext uri="{FF2B5EF4-FFF2-40B4-BE49-F238E27FC236}">
                  <a16:creationId xmlns:a16="http://schemas.microsoft.com/office/drawing/2014/main" id="{1D9AD030-112F-0149-94B2-72789BC57F35}"/>
                </a:ext>
              </a:extLst>
            </p:cNvPr>
            <p:cNvCxnSpPr>
              <a:cxnSpLocks/>
            </p:cNvCxnSpPr>
            <p:nvPr/>
          </p:nvCxnSpPr>
          <p:spPr>
            <a:xfrm>
              <a:off x="6760136" y="45212"/>
              <a:ext cx="0" cy="1270342"/>
            </a:xfrm>
            <a:prstGeom prst="line">
              <a:avLst/>
            </a:prstGeom>
            <a:ln w="76200" cap="rnd">
              <a:solidFill>
                <a:schemeClr val="bg1"/>
              </a:solidFill>
              <a:prstDash val="sysDot"/>
              <a:round/>
            </a:ln>
          </p:spPr>
          <p:style>
            <a:lnRef idx="1">
              <a:schemeClr val="accent1"/>
            </a:lnRef>
            <a:fillRef idx="0">
              <a:schemeClr val="accent1"/>
            </a:fillRef>
            <a:effectRef idx="0">
              <a:schemeClr val="accent1"/>
            </a:effectRef>
            <a:fontRef idx="minor">
              <a:schemeClr val="tx1"/>
            </a:fontRef>
          </p:style>
        </p:cxnSp>
        <p:cxnSp>
          <p:nvCxnSpPr>
            <p:cNvPr id="64" name="直線コネクタ 63">
              <a:extLst>
                <a:ext uri="{FF2B5EF4-FFF2-40B4-BE49-F238E27FC236}">
                  <a16:creationId xmlns:a16="http://schemas.microsoft.com/office/drawing/2014/main" id="{86759175-E4D3-694E-BAF3-2DC1F7005353}"/>
                </a:ext>
              </a:extLst>
            </p:cNvPr>
            <p:cNvCxnSpPr>
              <a:cxnSpLocks/>
            </p:cNvCxnSpPr>
            <p:nvPr/>
          </p:nvCxnSpPr>
          <p:spPr>
            <a:xfrm>
              <a:off x="230694" y="1271099"/>
              <a:ext cx="6529442" cy="0"/>
            </a:xfrm>
            <a:prstGeom prst="line">
              <a:avLst/>
            </a:prstGeom>
            <a:ln w="76200" cap="rnd">
              <a:solidFill>
                <a:schemeClr val="bg1"/>
              </a:solidFill>
              <a:prstDash val="sysDot"/>
              <a:round/>
            </a:ln>
          </p:spPr>
          <p:style>
            <a:lnRef idx="1">
              <a:schemeClr val="accent1"/>
            </a:lnRef>
            <a:fillRef idx="0">
              <a:schemeClr val="accent1"/>
            </a:fillRef>
            <a:effectRef idx="0">
              <a:schemeClr val="accent1"/>
            </a:effectRef>
            <a:fontRef idx="minor">
              <a:schemeClr val="tx1"/>
            </a:fontRef>
          </p:style>
        </p:cxnSp>
      </p:grpSp>
      <p:cxnSp>
        <p:nvCxnSpPr>
          <p:cNvPr id="65" name="直線コネクタ 64">
            <a:extLst>
              <a:ext uri="{FF2B5EF4-FFF2-40B4-BE49-F238E27FC236}">
                <a16:creationId xmlns:a16="http://schemas.microsoft.com/office/drawing/2014/main" id="{248D3029-F536-1842-84E6-85F7D0CF8EC2}"/>
              </a:ext>
            </a:extLst>
          </p:cNvPr>
          <p:cNvCxnSpPr>
            <a:cxnSpLocks/>
          </p:cNvCxnSpPr>
          <p:nvPr/>
        </p:nvCxnSpPr>
        <p:spPr>
          <a:xfrm>
            <a:off x="2447636" y="234275"/>
            <a:ext cx="295508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66" name="図 65" descr="プレート が含まれている画像&#10;&#10;自動的に生成された説明">
            <a:extLst>
              <a:ext uri="{FF2B5EF4-FFF2-40B4-BE49-F238E27FC236}">
                <a16:creationId xmlns:a16="http://schemas.microsoft.com/office/drawing/2014/main" id="{B3ED3D24-8D2F-844B-8ACE-952A8D05461E}"/>
              </a:ext>
            </a:extLst>
          </p:cNvPr>
          <p:cNvPicPr>
            <a:picLocks noChangeAspect="1"/>
          </p:cNvPicPr>
          <p:nvPr/>
        </p:nvPicPr>
        <p:blipFill>
          <a:blip r:embed="rId4"/>
          <a:stretch>
            <a:fillRect/>
          </a:stretch>
        </p:blipFill>
        <p:spPr>
          <a:xfrm>
            <a:off x="5511199" y="131743"/>
            <a:ext cx="1069833" cy="342038"/>
          </a:xfrm>
          <a:prstGeom prst="rect">
            <a:avLst/>
          </a:prstGeom>
        </p:spPr>
      </p:pic>
      <p:sp>
        <p:nvSpPr>
          <p:cNvPr id="11" name="テキスト ボックス 10">
            <a:extLst>
              <a:ext uri="{FF2B5EF4-FFF2-40B4-BE49-F238E27FC236}">
                <a16:creationId xmlns:a16="http://schemas.microsoft.com/office/drawing/2014/main" id="{D24C2525-18EF-1F47-ACF3-89315621D7F2}"/>
              </a:ext>
            </a:extLst>
          </p:cNvPr>
          <p:cNvSpPr txBox="1"/>
          <p:nvPr/>
        </p:nvSpPr>
        <p:spPr>
          <a:xfrm>
            <a:off x="204378" y="578726"/>
            <a:ext cx="6776905" cy="461665"/>
          </a:xfrm>
          <a:prstGeom prst="rect">
            <a:avLst/>
          </a:prstGeom>
          <a:noFill/>
        </p:spPr>
        <p:txBody>
          <a:bodyPr wrap="square" rtlCol="0">
            <a:spAutoFit/>
          </a:bodyPr>
          <a:lstStyle/>
          <a:p>
            <a:r>
              <a:rPr kumimoji="1" lang="ja-JP" altLang="en-US" sz="2400" b="1">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主要女性誌トップ！</a:t>
            </a:r>
            <a:r>
              <a:rPr kumimoji="1" lang="en-US" altLang="ja-JP" sz="2400" b="1"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 OL</a:t>
            </a:r>
            <a:r>
              <a:rPr kumimoji="1" lang="ja-JP" altLang="en-US" sz="2400" b="1"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共感度</a:t>
            </a:r>
            <a:r>
              <a:rPr kumimoji="1" lang="en-US" altLang="ja-JP" sz="2400" b="1"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NO.1</a:t>
            </a:r>
            <a:r>
              <a:rPr kumimoji="1" lang="ja-JP" altLang="en-US" sz="2400" b="1">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メディア！</a:t>
            </a:r>
            <a:endParaRPr kumimoji="1" lang="en-US" altLang="ja-JP" sz="2400" b="1"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 name="正方形/長方形 25">
            <a:extLst>
              <a:ext uri="{FF2B5EF4-FFF2-40B4-BE49-F238E27FC236}">
                <a16:creationId xmlns:a16="http://schemas.microsoft.com/office/drawing/2014/main" id="{400E6D48-2B01-44A2-A1ED-DFEF9EAE8EC6}"/>
              </a:ext>
            </a:extLst>
          </p:cNvPr>
          <p:cNvSpPr/>
          <p:nvPr/>
        </p:nvSpPr>
        <p:spPr>
          <a:xfrm>
            <a:off x="5143642" y="8898632"/>
            <a:ext cx="946093" cy="230832"/>
          </a:xfrm>
          <a:prstGeom prst="rect">
            <a:avLst/>
          </a:prstGeom>
        </p:spPr>
        <p:txBody>
          <a:bodyPr wrap="none">
            <a:spAutoFit/>
          </a:bodyPr>
          <a:lstStyle/>
          <a:p>
            <a:r>
              <a:rPr lang="en-US" altLang="ja-JP" sz="900" dirty="0">
                <a:solidFill>
                  <a:schemeClr val="bg1"/>
                </a:solidFill>
              </a:rPr>
              <a:t>ℂ2020</a:t>
            </a:r>
            <a:r>
              <a:rPr lang="ja-JP" altLang="en-US" sz="900" dirty="0">
                <a:solidFill>
                  <a:schemeClr val="bg1"/>
                </a:solidFill>
              </a:rPr>
              <a:t>　講談社</a:t>
            </a:r>
          </a:p>
        </p:txBody>
      </p:sp>
      <p:cxnSp>
        <p:nvCxnSpPr>
          <p:cNvPr id="31" name="直線コネクタ 30">
            <a:extLst>
              <a:ext uri="{FF2B5EF4-FFF2-40B4-BE49-F238E27FC236}">
                <a16:creationId xmlns:a16="http://schemas.microsoft.com/office/drawing/2014/main" id="{606B2F97-9B1F-4753-8895-3024680DD43E}"/>
              </a:ext>
            </a:extLst>
          </p:cNvPr>
          <p:cNvCxnSpPr>
            <a:cxnSpLocks/>
          </p:cNvCxnSpPr>
          <p:nvPr/>
        </p:nvCxnSpPr>
        <p:spPr>
          <a:xfrm>
            <a:off x="0" y="8784773"/>
            <a:ext cx="6017624" cy="0"/>
          </a:xfrm>
          <a:prstGeom prst="line">
            <a:avLst/>
          </a:prstGeom>
          <a:ln w="38100">
            <a:solidFill>
              <a:srgbClr val="FF90CD"/>
            </a:solidFill>
          </a:ln>
        </p:spPr>
        <p:style>
          <a:lnRef idx="1">
            <a:schemeClr val="accent1"/>
          </a:lnRef>
          <a:fillRef idx="0">
            <a:schemeClr val="accent1"/>
          </a:fillRef>
          <a:effectRef idx="0">
            <a:schemeClr val="accent1"/>
          </a:effectRef>
          <a:fontRef idx="minor">
            <a:schemeClr val="tx1"/>
          </a:fontRef>
        </p:style>
      </p:cxnSp>
      <p:sp>
        <p:nvSpPr>
          <p:cNvPr id="32" name="正方形/長方形 31">
            <a:extLst>
              <a:ext uri="{FF2B5EF4-FFF2-40B4-BE49-F238E27FC236}">
                <a16:creationId xmlns:a16="http://schemas.microsoft.com/office/drawing/2014/main" id="{39C00216-9533-4521-9934-DF10E4C4CCC5}"/>
              </a:ext>
            </a:extLst>
          </p:cNvPr>
          <p:cNvSpPr/>
          <p:nvPr/>
        </p:nvSpPr>
        <p:spPr>
          <a:xfrm>
            <a:off x="629245" y="1410561"/>
            <a:ext cx="5991945" cy="134075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pPr>
              <a:lnSpc>
                <a:spcPct val="150000"/>
              </a:lnSpc>
            </a:pPr>
            <a:r>
              <a:rPr kumimoji="1" lang="en-US" altLang="ja-JP" sz="1100"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20</a:t>
            </a:r>
            <a:r>
              <a:rPr kumimoji="1" lang="ja-JP" altLang="en-US" sz="1100"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代キャリアウーマンを対象に「恋も仕事も私らしく」をコンセプトとした</a:t>
            </a:r>
            <a:endParaRPr kumimoji="1" lang="en-US" altLang="ja-JP" sz="1100"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pPr>
              <a:lnSpc>
                <a:spcPct val="150000"/>
              </a:lnSpc>
            </a:pPr>
            <a:r>
              <a:rPr kumimoji="1" lang="ja-JP" altLang="en-US" sz="1100"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ライフスタイル全般の情報を発信している</a:t>
            </a:r>
            <a:r>
              <a:rPr kumimoji="1" lang="en-US" altLang="ja-JP" sz="1100"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『with online』</a:t>
            </a:r>
            <a:r>
              <a:rPr kumimoji="1" lang="ja-JP" altLang="en-US" sz="1100"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a:t>
            </a:r>
            <a:endParaRPr kumimoji="1" lang="en-US" altLang="ja-JP" sz="1100"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pPr>
              <a:lnSpc>
                <a:spcPct val="150000"/>
              </a:lnSpc>
            </a:pPr>
            <a:r>
              <a:rPr kumimoji="1" lang="ja-JP" altLang="en-US" sz="1100"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４月期には</a:t>
            </a:r>
            <a:r>
              <a:rPr kumimoji="1" lang="en" altLang="ja-JP" sz="1100"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PV</a:t>
            </a:r>
            <a:r>
              <a:rPr kumimoji="1" lang="en-US" altLang="ja-JP" sz="1100"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6000</a:t>
            </a:r>
            <a:r>
              <a:rPr kumimoji="1" lang="ja-JP" altLang="en-US" sz="1100"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万を達成し、主要女性誌サイトにおいてトップを誇ります。</a:t>
            </a:r>
            <a:endParaRPr kumimoji="1" lang="en-US" altLang="ja-JP" sz="1100"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pPr>
              <a:lnSpc>
                <a:spcPct val="150000"/>
              </a:lnSpc>
            </a:pPr>
            <a:r>
              <a:rPr kumimoji="1" lang="ja-JP" altLang="en-US" sz="1100"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今、全国の</a:t>
            </a:r>
            <a:r>
              <a:rPr kumimoji="1" lang="en-US" altLang="ja-JP" sz="1100"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OL</a:t>
            </a:r>
            <a:r>
              <a:rPr kumimoji="1" lang="ja-JP" altLang="en-US" sz="1100"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からもっとも愛されている媒体であり、</a:t>
            </a:r>
            <a:endParaRPr kumimoji="1" lang="en-US" altLang="ja-JP" sz="1100"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pPr>
              <a:lnSpc>
                <a:spcPct val="150000"/>
              </a:lnSpc>
            </a:pPr>
            <a:r>
              <a:rPr kumimoji="1" lang="ja-JP" altLang="en-US" sz="1100"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オンライン上で大きな影響力を</a:t>
            </a:r>
            <a:r>
              <a:rPr kumimoji="1" lang="ja-JP" altLang="en-US" sz="1100" b="1">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持つ</a:t>
            </a:r>
            <a:r>
              <a:rPr kumimoji="1" lang="en-US" altLang="ja-JP" sz="1100"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WEB</a:t>
            </a:r>
            <a:r>
              <a:rPr kumimoji="1" lang="ja-JP" altLang="en-US" sz="1100" b="1">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メディア</a:t>
            </a:r>
            <a:r>
              <a:rPr kumimoji="1" lang="ja-JP" altLang="en-US" sz="1100"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でもあります。</a:t>
            </a:r>
            <a:endParaRPr kumimoji="1" lang="en-US" altLang="ja-JP" sz="1100"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6" name="正方形/長方形 45">
            <a:extLst>
              <a:ext uri="{FF2B5EF4-FFF2-40B4-BE49-F238E27FC236}">
                <a16:creationId xmlns:a16="http://schemas.microsoft.com/office/drawing/2014/main" id="{9CA3C2DA-C7C0-CE49-9C8C-2B3E27842829}"/>
              </a:ext>
            </a:extLst>
          </p:cNvPr>
          <p:cNvSpPr/>
          <p:nvPr/>
        </p:nvSpPr>
        <p:spPr>
          <a:xfrm>
            <a:off x="-13736" y="4671817"/>
            <a:ext cx="6858001" cy="521891"/>
          </a:xfrm>
          <a:prstGeom prst="rect">
            <a:avLst/>
          </a:prstGeom>
          <a:solidFill>
            <a:srgbClr val="FF90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100" b="1"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OL</a:t>
            </a:r>
            <a:r>
              <a:rPr kumimoji="1" lang="ja-JP" altLang="en-US" sz="2100" b="1">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たちを夢中にする</a:t>
            </a:r>
            <a:r>
              <a:rPr kumimoji="1" lang="en-US" altLang="ja-JP" sz="2100" b="1"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『with online』</a:t>
            </a:r>
            <a:r>
              <a:rPr kumimoji="1" lang="ja-JP" altLang="en-US" sz="2100" b="1">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マンガ</a:t>
            </a:r>
            <a:endParaRPr kumimoji="1" lang="ja-JP" altLang="en-US" sz="2100" b="1"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8" name="図 7" descr="女性 が含まれている画像&#10;&#10;自動的に生成された説明">
            <a:extLst>
              <a:ext uri="{FF2B5EF4-FFF2-40B4-BE49-F238E27FC236}">
                <a16:creationId xmlns:a16="http://schemas.microsoft.com/office/drawing/2014/main" id="{C2B4EBE6-1ECA-2A43-81DE-10134B0ACD62}"/>
              </a:ext>
            </a:extLst>
          </p:cNvPr>
          <p:cNvPicPr>
            <a:picLocks noChangeAspect="1"/>
          </p:cNvPicPr>
          <p:nvPr/>
        </p:nvPicPr>
        <p:blipFill rotWithShape="1">
          <a:blip r:embed="rId5"/>
          <a:srcRect r="6866"/>
          <a:stretch/>
        </p:blipFill>
        <p:spPr>
          <a:xfrm>
            <a:off x="2659316" y="7129495"/>
            <a:ext cx="1508872" cy="1480346"/>
          </a:xfrm>
          <a:prstGeom prst="rect">
            <a:avLst/>
          </a:prstGeom>
        </p:spPr>
      </p:pic>
      <p:pic>
        <p:nvPicPr>
          <p:cNvPr id="10" name="図 9" descr="挿絵 が含まれている画像&#10;&#10;自動的に生成された説明">
            <a:extLst>
              <a:ext uri="{FF2B5EF4-FFF2-40B4-BE49-F238E27FC236}">
                <a16:creationId xmlns:a16="http://schemas.microsoft.com/office/drawing/2014/main" id="{591F9510-EAC9-EE47-94BB-989FAABBBCB9}"/>
              </a:ext>
            </a:extLst>
          </p:cNvPr>
          <p:cNvPicPr>
            <a:picLocks noChangeAspect="1"/>
          </p:cNvPicPr>
          <p:nvPr/>
        </p:nvPicPr>
        <p:blipFill rotWithShape="1">
          <a:blip r:embed="rId6"/>
          <a:srcRect l="37569" t="7511" b="5097"/>
          <a:stretch/>
        </p:blipFill>
        <p:spPr>
          <a:xfrm>
            <a:off x="4762436" y="7089439"/>
            <a:ext cx="1410577" cy="1472675"/>
          </a:xfrm>
          <a:prstGeom prst="rect">
            <a:avLst/>
          </a:prstGeom>
        </p:spPr>
      </p:pic>
      <p:pic>
        <p:nvPicPr>
          <p:cNvPr id="13" name="図 12" descr="時計 が含まれている画像&#10;&#10;自動的に生成された説明">
            <a:extLst>
              <a:ext uri="{FF2B5EF4-FFF2-40B4-BE49-F238E27FC236}">
                <a16:creationId xmlns:a16="http://schemas.microsoft.com/office/drawing/2014/main" id="{57D700E1-BDEC-234D-951E-3E595FC7326B}"/>
              </a:ext>
            </a:extLst>
          </p:cNvPr>
          <p:cNvPicPr>
            <a:picLocks noChangeAspect="1"/>
          </p:cNvPicPr>
          <p:nvPr/>
        </p:nvPicPr>
        <p:blipFill rotWithShape="1">
          <a:blip r:embed="rId7"/>
          <a:srcRect l="13006" r="12473"/>
          <a:stretch/>
        </p:blipFill>
        <p:spPr>
          <a:xfrm>
            <a:off x="535667" y="7133508"/>
            <a:ext cx="1559898" cy="1412472"/>
          </a:xfrm>
          <a:prstGeom prst="rect">
            <a:avLst/>
          </a:prstGeom>
        </p:spPr>
      </p:pic>
      <p:sp>
        <p:nvSpPr>
          <p:cNvPr id="14" name="円/楕円 13">
            <a:extLst>
              <a:ext uri="{FF2B5EF4-FFF2-40B4-BE49-F238E27FC236}">
                <a16:creationId xmlns:a16="http://schemas.microsoft.com/office/drawing/2014/main" id="{C3FFFC26-A303-AD4B-A7E2-8F6CDE302CC0}"/>
              </a:ext>
            </a:extLst>
          </p:cNvPr>
          <p:cNvSpPr/>
          <p:nvPr/>
        </p:nvSpPr>
        <p:spPr>
          <a:xfrm>
            <a:off x="616656" y="7148731"/>
            <a:ext cx="1394518" cy="1394518"/>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円/楕円 43">
            <a:extLst>
              <a:ext uri="{FF2B5EF4-FFF2-40B4-BE49-F238E27FC236}">
                <a16:creationId xmlns:a16="http://schemas.microsoft.com/office/drawing/2014/main" id="{81B38250-2AB8-444A-B1BA-2A5CE6746D45}"/>
              </a:ext>
            </a:extLst>
          </p:cNvPr>
          <p:cNvSpPr/>
          <p:nvPr/>
        </p:nvSpPr>
        <p:spPr>
          <a:xfrm>
            <a:off x="2719776" y="7148731"/>
            <a:ext cx="1394518" cy="1394518"/>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円/楕円 46">
            <a:extLst>
              <a:ext uri="{FF2B5EF4-FFF2-40B4-BE49-F238E27FC236}">
                <a16:creationId xmlns:a16="http://schemas.microsoft.com/office/drawing/2014/main" id="{63B462A5-0E79-4A43-A1D2-5B6D38B7C7C3}"/>
              </a:ext>
            </a:extLst>
          </p:cNvPr>
          <p:cNvSpPr/>
          <p:nvPr/>
        </p:nvSpPr>
        <p:spPr>
          <a:xfrm>
            <a:off x="4793170" y="7129495"/>
            <a:ext cx="1394518" cy="1394518"/>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6" name="図 15" descr="コンピューターのスクリーンショット&#10;&#10;自動的に生成された説明">
            <a:extLst>
              <a:ext uri="{FF2B5EF4-FFF2-40B4-BE49-F238E27FC236}">
                <a16:creationId xmlns:a16="http://schemas.microsoft.com/office/drawing/2014/main" id="{EEE5701F-B936-CE49-93B9-2D0A1935C8B6}"/>
              </a:ext>
            </a:extLst>
          </p:cNvPr>
          <p:cNvPicPr>
            <a:picLocks noChangeAspect="1"/>
          </p:cNvPicPr>
          <p:nvPr/>
        </p:nvPicPr>
        <p:blipFill>
          <a:blip r:embed="rId8"/>
          <a:stretch>
            <a:fillRect/>
          </a:stretch>
        </p:blipFill>
        <p:spPr>
          <a:xfrm>
            <a:off x="172102" y="2864803"/>
            <a:ext cx="1737834" cy="1443548"/>
          </a:xfrm>
          <a:prstGeom prst="rect">
            <a:avLst/>
          </a:prstGeom>
          <a:ln w="19050">
            <a:solidFill>
              <a:schemeClr val="bg1"/>
            </a:solidFill>
          </a:ln>
        </p:spPr>
      </p:pic>
      <p:pic>
        <p:nvPicPr>
          <p:cNvPr id="49" name="図 48" descr="スクリーンショットの画面&#10;&#10;自動的に生成された説明">
            <a:extLst>
              <a:ext uri="{FF2B5EF4-FFF2-40B4-BE49-F238E27FC236}">
                <a16:creationId xmlns:a16="http://schemas.microsoft.com/office/drawing/2014/main" id="{E5560130-FB4E-4243-B3D5-77AC74947030}"/>
              </a:ext>
            </a:extLst>
          </p:cNvPr>
          <p:cNvPicPr>
            <a:picLocks noChangeAspect="1"/>
          </p:cNvPicPr>
          <p:nvPr/>
        </p:nvPicPr>
        <p:blipFill rotWithShape="1">
          <a:blip r:embed="rId9"/>
          <a:srcRect l="8628" t="63339" r="2653" b="2054"/>
          <a:stretch/>
        </p:blipFill>
        <p:spPr>
          <a:xfrm>
            <a:off x="1876069" y="3576484"/>
            <a:ext cx="1533153" cy="991063"/>
          </a:xfrm>
          <a:prstGeom prst="rect">
            <a:avLst/>
          </a:prstGeom>
          <a:ln w="19050">
            <a:solidFill>
              <a:schemeClr val="bg1"/>
            </a:solidFill>
          </a:ln>
        </p:spPr>
      </p:pic>
    </p:spTree>
    <p:extLst>
      <p:ext uri="{BB962C8B-B14F-4D97-AF65-F5344CB8AC3E}">
        <p14:creationId xmlns:p14="http://schemas.microsoft.com/office/powerpoint/2010/main" val="20304308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正方形/長方形 62">
            <a:extLst>
              <a:ext uri="{FF2B5EF4-FFF2-40B4-BE49-F238E27FC236}">
                <a16:creationId xmlns:a16="http://schemas.microsoft.com/office/drawing/2014/main" id="{E8D8AFB1-F4EE-4ABC-A035-43EA7FA67223}"/>
              </a:ext>
            </a:extLst>
          </p:cNvPr>
          <p:cNvSpPr/>
          <p:nvPr/>
        </p:nvSpPr>
        <p:spPr>
          <a:xfrm>
            <a:off x="0" y="0"/>
            <a:ext cx="6885385" cy="1400799"/>
          </a:xfrm>
          <a:prstGeom prst="rect">
            <a:avLst/>
          </a:prstGeom>
          <a:solidFill>
            <a:srgbClr val="FF90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300"/>
              </a:spcBef>
              <a:spcAft>
                <a:spcPts val="300"/>
              </a:spcAft>
            </a:pPr>
            <a:endParaRPr kumimoji="1" lang="ja-JP" altLang="en-US">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8" name="四角形: 角を丸くする 27">
            <a:extLst>
              <a:ext uri="{FF2B5EF4-FFF2-40B4-BE49-F238E27FC236}">
                <a16:creationId xmlns:a16="http://schemas.microsoft.com/office/drawing/2014/main" id="{B1DEC3CD-3BC1-42D2-8B46-3DCC6A3F6D87}"/>
              </a:ext>
            </a:extLst>
          </p:cNvPr>
          <p:cNvSpPr/>
          <p:nvPr/>
        </p:nvSpPr>
        <p:spPr>
          <a:xfrm>
            <a:off x="53039" y="5975928"/>
            <a:ext cx="1882654" cy="2739110"/>
          </a:xfrm>
          <a:prstGeom prst="roundRect">
            <a:avLst>
              <a:gd name="adj" fmla="val 474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正方形/長方形 45">
            <a:extLst>
              <a:ext uri="{FF2B5EF4-FFF2-40B4-BE49-F238E27FC236}">
                <a16:creationId xmlns:a16="http://schemas.microsoft.com/office/drawing/2014/main" id="{DE8D1FEC-775D-4151-B3CE-3DBDFAC0F138}"/>
              </a:ext>
            </a:extLst>
          </p:cNvPr>
          <p:cNvSpPr/>
          <p:nvPr/>
        </p:nvSpPr>
        <p:spPr>
          <a:xfrm>
            <a:off x="0" y="8835279"/>
            <a:ext cx="6858000" cy="337877"/>
          </a:xfrm>
          <a:prstGeom prst="rect">
            <a:avLst/>
          </a:prstGeom>
          <a:solidFill>
            <a:srgbClr val="FF90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 name="正方形/長方形 4">
            <a:extLst>
              <a:ext uri="{FF2B5EF4-FFF2-40B4-BE49-F238E27FC236}">
                <a16:creationId xmlns:a16="http://schemas.microsoft.com/office/drawing/2014/main" id="{B979EA14-88AF-604C-A90B-72DA3B41F297}"/>
              </a:ext>
            </a:extLst>
          </p:cNvPr>
          <p:cNvSpPr/>
          <p:nvPr/>
        </p:nvSpPr>
        <p:spPr>
          <a:xfrm>
            <a:off x="238885" y="100075"/>
            <a:ext cx="2275715" cy="2922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en-US" altLang="ja-JP" sz="1100"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with online </a:t>
            </a:r>
            <a:r>
              <a:rPr kumimoji="1" lang="ja-JP" altLang="en-US" sz="1100"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のマンガがすごい！</a:t>
            </a:r>
          </a:p>
        </p:txBody>
      </p:sp>
      <p:sp>
        <p:nvSpPr>
          <p:cNvPr id="7" name="フッター プレースホルダー 5">
            <a:extLst>
              <a:ext uri="{FF2B5EF4-FFF2-40B4-BE49-F238E27FC236}">
                <a16:creationId xmlns:a16="http://schemas.microsoft.com/office/drawing/2014/main" id="{0CD6118A-E733-CD41-893E-87E2927405A0}"/>
              </a:ext>
            </a:extLst>
          </p:cNvPr>
          <p:cNvSpPr txBox="1">
            <a:spLocks/>
          </p:cNvSpPr>
          <p:nvPr/>
        </p:nvSpPr>
        <p:spPr>
          <a:xfrm>
            <a:off x="-99392" y="8873380"/>
            <a:ext cx="2723452" cy="273330"/>
          </a:xfrm>
          <a:prstGeom prst="rect">
            <a:avLst/>
          </a:prstGeom>
        </p:spPr>
        <p:txBody>
          <a:bodyPr vert="horz" lIns="91440" tIns="45720" rIns="91440" bIns="45720" rtlCol="0" anchor="ctr"/>
          <a:lstStyle>
            <a:defPPr>
              <a:defRPr lang="ja-JP"/>
            </a:defPPr>
            <a:lvl1pPr marL="0" algn="ctr" defTabSz="914400" rtl="0" eaLnBrk="1" latinLnBrk="0" hangingPunct="1">
              <a:defRPr kumimoji="1" sz="1200"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dirty="0">
                <a:solidFill>
                  <a:schemeClr val="bg1"/>
                </a:solidFill>
              </a:rPr>
              <a:t>C-station</a:t>
            </a:r>
            <a:r>
              <a:rPr lang="ja-JP" altLang="en-US" dirty="0">
                <a:solidFill>
                  <a:schemeClr val="bg1"/>
                </a:solidFill>
              </a:rPr>
              <a:t>　</a:t>
            </a:r>
            <a:r>
              <a:rPr lang="en-US" altLang="ja-JP" dirty="0">
                <a:solidFill>
                  <a:schemeClr val="bg1"/>
                </a:solidFill>
              </a:rPr>
              <a:t>https://c.kodansha.net/</a:t>
            </a:r>
            <a:endParaRPr lang="ja-JP" altLang="en-US" dirty="0">
              <a:solidFill>
                <a:schemeClr val="bg1"/>
              </a:solidFill>
            </a:endParaRPr>
          </a:p>
        </p:txBody>
      </p:sp>
      <p:pic>
        <p:nvPicPr>
          <p:cNvPr id="16" name="Picture 6" descr="pattern_1">
            <a:extLst>
              <a:ext uri="{FF2B5EF4-FFF2-40B4-BE49-F238E27FC236}">
                <a16:creationId xmlns:a16="http://schemas.microsoft.com/office/drawing/2014/main" id="{D12CB784-2EA7-DB4C-80A7-66E50A9ADDF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434" b="7858"/>
          <a:stretch/>
        </p:blipFill>
        <p:spPr bwMode="auto">
          <a:xfrm>
            <a:off x="226151" y="4469148"/>
            <a:ext cx="2135393" cy="750636"/>
          </a:xfrm>
          <a:prstGeom prst="rect">
            <a:avLst/>
          </a:prstGeom>
          <a:ln>
            <a:noFill/>
          </a:ln>
          <a:effectLst/>
          <a:extLst>
            <a:ext uri="{909E8E84-426E-40DD-AFC4-6F175D3DCCD1}">
              <a14:hiddenFill xmlns:a14="http://schemas.microsoft.com/office/drawing/2010/main">
                <a:solidFill>
                  <a:srgbClr val="FFFFFF"/>
                </a:solidFill>
              </a14:hiddenFill>
            </a:ext>
          </a:extLst>
        </p:spPr>
      </p:pic>
      <p:sp>
        <p:nvSpPr>
          <p:cNvPr id="19" name="正方形/長方形 18">
            <a:extLst>
              <a:ext uri="{FF2B5EF4-FFF2-40B4-BE49-F238E27FC236}">
                <a16:creationId xmlns:a16="http://schemas.microsoft.com/office/drawing/2014/main" id="{554DAC38-408A-3E43-BAD2-87A467C1B2A0}"/>
              </a:ext>
            </a:extLst>
          </p:cNvPr>
          <p:cNvSpPr/>
          <p:nvPr/>
        </p:nvSpPr>
        <p:spPr>
          <a:xfrm>
            <a:off x="0" y="5428940"/>
            <a:ext cx="6885385" cy="407523"/>
          </a:xfrm>
          <a:prstGeom prst="rect">
            <a:avLst/>
          </a:prstGeom>
          <a:solidFill>
            <a:srgbClr val="FF90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300"/>
              </a:spcBef>
              <a:spcAft>
                <a:spcPts val="300"/>
              </a:spcAft>
            </a:pPr>
            <a:endParaRPr kumimoji="1" lang="ja-JP" altLang="en-US">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0" name="正方形/長方形 19">
            <a:extLst>
              <a:ext uri="{FF2B5EF4-FFF2-40B4-BE49-F238E27FC236}">
                <a16:creationId xmlns:a16="http://schemas.microsoft.com/office/drawing/2014/main" id="{7665BD13-2ACB-884E-82F8-0089DA43BC2B}"/>
              </a:ext>
            </a:extLst>
          </p:cNvPr>
          <p:cNvSpPr/>
          <p:nvPr/>
        </p:nvSpPr>
        <p:spPr>
          <a:xfrm>
            <a:off x="238465" y="5480584"/>
            <a:ext cx="6714183" cy="3048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spcBef>
                <a:spcPts val="300"/>
              </a:spcBef>
              <a:spcAft>
                <a:spcPts val="300"/>
              </a:spcAft>
            </a:pPr>
            <a:r>
              <a:rPr lang="ja-JP" altLang="en-US" b="1">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テレビドラマの</a:t>
            </a:r>
            <a:r>
              <a:rPr lang="ja-JP" altLang="en-US" b="1"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ストーリー</a:t>
            </a:r>
            <a:r>
              <a:rPr lang="en-US" altLang="ja-JP" b="1"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&amp;</a:t>
            </a:r>
            <a:r>
              <a:rPr lang="ja-JP" altLang="en-US" b="1"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登場</a:t>
            </a:r>
            <a:r>
              <a:rPr lang="ja-JP" altLang="en-US" b="1">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人物相関図（</a:t>
            </a:r>
            <a:r>
              <a:rPr lang="en-US" altLang="ja-JP" b="1"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2020</a:t>
            </a:r>
            <a:r>
              <a:rPr lang="ja-JP" altLang="en-US" b="1">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年</a:t>
            </a:r>
            <a:r>
              <a:rPr lang="en-US" altLang="ja-JP" b="1"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4</a:t>
            </a:r>
            <a:r>
              <a:rPr lang="ja-JP" altLang="en-US" b="1">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月期）</a:t>
            </a:r>
            <a:endParaRPr lang="ja-JP" altLang="en-US" b="1"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0" name="正方形/長方形 29">
            <a:extLst>
              <a:ext uri="{FF2B5EF4-FFF2-40B4-BE49-F238E27FC236}">
                <a16:creationId xmlns:a16="http://schemas.microsoft.com/office/drawing/2014/main" id="{52E8D1E9-DDE6-2C47-A348-AAC8E216A4B8}"/>
              </a:ext>
            </a:extLst>
          </p:cNvPr>
          <p:cNvSpPr/>
          <p:nvPr/>
        </p:nvSpPr>
        <p:spPr bwMode="auto">
          <a:xfrm>
            <a:off x="93354" y="6135548"/>
            <a:ext cx="168728" cy="2244167"/>
          </a:xfrm>
          <a:prstGeom prst="rect">
            <a:avLst/>
          </a:prstGeom>
          <a:noFill/>
          <a:ln w="28575">
            <a:noFill/>
            <a:round/>
            <a:headEnd/>
            <a:tailEnd/>
          </a:ln>
        </p:spPr>
        <p:txBody>
          <a:bodyPr vert="eaVert" wrap="none" lIns="90000" tIns="46800" rIns="90000" bIns="46800" rtlCol="0" anchor="ctr">
            <a:prstTxWarp prst="textNoShape">
              <a:avLst/>
            </a:prstTxWarp>
          </a:bodyPr>
          <a:lstStyle/>
          <a:p>
            <a:pPr algn="ctr">
              <a:buFontTx/>
              <a:buNone/>
            </a:pPr>
            <a:r>
              <a:rPr kumimoji="1" lang="ja-JP" altLang="en-US" sz="900" b="1" dirty="0">
                <a:solidFill>
                  <a:schemeClr val="bg1"/>
                </a:solidFill>
                <a:latin typeface="Meiryo UI" panose="020B0604030504040204" pitchFamily="50" charset="-128"/>
                <a:ea typeface="Meiryo UI" panose="020B0604030504040204" pitchFamily="50" charset="-128"/>
                <a:cs typeface="Migu 1C" pitchFamily="50" charset="-128"/>
              </a:rPr>
              <a:t>ピーナッツバターサンドウィッチ</a:t>
            </a:r>
            <a:r>
              <a:rPr kumimoji="1" lang="en-US" altLang="ja-JP" sz="900" b="1" dirty="0">
                <a:solidFill>
                  <a:schemeClr val="bg1"/>
                </a:solidFill>
                <a:latin typeface="Meiryo UI" panose="020B0604030504040204" pitchFamily="50" charset="-128"/>
                <a:ea typeface="Meiryo UI" panose="020B0604030504040204" pitchFamily="50" charset="-128"/>
                <a:cs typeface="Migu 1C" pitchFamily="50" charset="-128"/>
              </a:rPr>
              <a:t>―</a:t>
            </a:r>
            <a:r>
              <a:rPr lang="ja-JP" altLang="en-US" sz="900" b="1" dirty="0">
                <a:solidFill>
                  <a:schemeClr val="bg1"/>
                </a:solidFill>
                <a:latin typeface="Meiryo UI" panose="020B0604030504040204" pitchFamily="50" charset="-128"/>
                <a:ea typeface="Meiryo UI" panose="020B0604030504040204" pitchFamily="50" charset="-128"/>
                <a:cs typeface="Migu 1C" pitchFamily="50" charset="-128"/>
              </a:rPr>
              <a:t>ズ</a:t>
            </a:r>
            <a:endParaRPr kumimoji="1" lang="ja-JP" altLang="en-US" sz="900" b="1" dirty="0">
              <a:solidFill>
                <a:schemeClr val="bg1"/>
              </a:solidFill>
              <a:latin typeface="Meiryo UI" panose="020B0604030504040204" pitchFamily="50" charset="-128"/>
              <a:ea typeface="Meiryo UI" panose="020B0604030504040204" pitchFamily="50" charset="-128"/>
              <a:cs typeface="Migu 1C" pitchFamily="50" charset="-128"/>
            </a:endParaRPr>
          </a:p>
        </p:txBody>
      </p:sp>
      <p:sp>
        <p:nvSpPr>
          <p:cNvPr id="31" name="テキスト ボックス 30">
            <a:extLst>
              <a:ext uri="{FF2B5EF4-FFF2-40B4-BE49-F238E27FC236}">
                <a16:creationId xmlns:a16="http://schemas.microsoft.com/office/drawing/2014/main" id="{07E01FFC-BCA7-2442-B1D2-C5E2FE0FC822}"/>
              </a:ext>
            </a:extLst>
          </p:cNvPr>
          <p:cNvSpPr txBox="1"/>
          <p:nvPr/>
        </p:nvSpPr>
        <p:spPr>
          <a:xfrm>
            <a:off x="5793406" y="6909099"/>
            <a:ext cx="1004215" cy="608503"/>
          </a:xfrm>
          <a:prstGeom prst="rect">
            <a:avLst/>
          </a:prstGeom>
          <a:solidFill>
            <a:schemeClr val="accent1">
              <a:lumMod val="20000"/>
              <a:lumOff val="80000"/>
              <a:alpha val="38000"/>
            </a:schemeClr>
          </a:solidFill>
        </p:spPr>
        <p:txBody>
          <a:bodyPr wrap="square" lIns="84458" tIns="42229" rIns="84458" bIns="42229" rtlCol="0">
            <a:spAutoFit/>
          </a:bodyPr>
          <a:lstStyle/>
          <a:p>
            <a:r>
              <a:rPr lang="ja-JP" altLang="en-US" sz="900" b="1" dirty="0">
                <a:solidFill>
                  <a:schemeClr val="tx1">
                    <a:lumMod val="65000"/>
                    <a:lumOff val="35000"/>
                  </a:schemeClr>
                </a:solidFill>
                <a:latin typeface="Meiryo UI" panose="020B0604030504040204" pitchFamily="50" charset="-128"/>
                <a:ea typeface="Meiryo UI" panose="020B0604030504040204" pitchFamily="50" charset="-128"/>
                <a:cs typeface="Meiryo UI" panose="020B0604030504040204" pitchFamily="50" charset="-128"/>
              </a:rPr>
              <a:t>山下美和</a:t>
            </a:r>
            <a:endParaRPr lang="en-US" altLang="ja-JP" sz="900" b="1" dirty="0">
              <a:solidFill>
                <a:schemeClr val="tx1">
                  <a:lumMod val="65000"/>
                  <a:lumOff val="35000"/>
                </a:schemeClr>
              </a:solidFill>
              <a:latin typeface="Meiryo UI" panose="020B0604030504040204" pitchFamily="50" charset="-128"/>
              <a:ea typeface="Meiryo UI" panose="020B0604030504040204" pitchFamily="50" charset="-128"/>
              <a:cs typeface="Meiryo UI" panose="020B0604030504040204" pitchFamily="50" charset="-128"/>
            </a:endParaRPr>
          </a:p>
          <a:p>
            <a:r>
              <a:rPr lang="ja-JP" altLang="en-US" sz="900" b="1" dirty="0">
                <a:solidFill>
                  <a:schemeClr val="tx1">
                    <a:lumMod val="65000"/>
                    <a:lumOff val="35000"/>
                  </a:schemeClr>
                </a:solidFill>
                <a:latin typeface="Meiryo UI" panose="020B0604030504040204" pitchFamily="50" charset="-128"/>
                <a:ea typeface="Meiryo UI" panose="020B0604030504040204" pitchFamily="50" charset="-128"/>
                <a:cs typeface="Meiryo UI" panose="020B0604030504040204" pitchFamily="50" charset="-128"/>
              </a:rPr>
              <a:t>／筧美和子さん</a:t>
            </a:r>
            <a:endParaRPr lang="en-US" altLang="ja-JP" sz="900" b="1" dirty="0">
              <a:solidFill>
                <a:schemeClr val="tx1">
                  <a:lumMod val="65000"/>
                  <a:lumOff val="35000"/>
                </a:schemeClr>
              </a:solidFill>
              <a:latin typeface="Meiryo UI" panose="020B0604030504040204" pitchFamily="50" charset="-128"/>
              <a:ea typeface="Meiryo UI" panose="020B0604030504040204" pitchFamily="50" charset="-128"/>
              <a:cs typeface="Meiryo UI" panose="020B0604030504040204" pitchFamily="50" charset="-128"/>
            </a:endParaRPr>
          </a:p>
          <a:p>
            <a:r>
              <a:rPr lang="ja-JP" altLang="en-US" sz="800" dirty="0">
                <a:solidFill>
                  <a:schemeClr val="tx1">
                    <a:lumMod val="65000"/>
                    <a:lumOff val="35000"/>
                  </a:schemeClr>
                </a:solidFill>
                <a:latin typeface="Meiryo UI" panose="020B0604030504040204" pitchFamily="50" charset="-128"/>
                <a:ea typeface="Meiryo UI" panose="020B0604030504040204" pitchFamily="50" charset="-128"/>
                <a:cs typeface="Meiryo UI" panose="020B0604030504040204" pitchFamily="50" charset="-128"/>
              </a:rPr>
              <a:t>尽くしすぎちゃう</a:t>
            </a:r>
            <a:endParaRPr lang="en-US" altLang="ja-JP" sz="800" dirty="0">
              <a:solidFill>
                <a:schemeClr val="tx1">
                  <a:lumMod val="65000"/>
                  <a:lumOff val="35000"/>
                </a:schemeClr>
              </a:solidFill>
              <a:latin typeface="Meiryo UI" panose="020B0604030504040204" pitchFamily="50" charset="-128"/>
              <a:ea typeface="Meiryo UI" panose="020B0604030504040204" pitchFamily="50" charset="-128"/>
              <a:cs typeface="Meiryo UI" panose="020B0604030504040204" pitchFamily="50" charset="-128"/>
            </a:endParaRPr>
          </a:p>
          <a:p>
            <a:r>
              <a:rPr lang="ja-JP" altLang="en-US" sz="800" dirty="0">
                <a:solidFill>
                  <a:schemeClr val="tx1">
                    <a:lumMod val="65000"/>
                    <a:lumOff val="35000"/>
                  </a:schemeClr>
                </a:solidFill>
                <a:latin typeface="Meiryo UI" panose="020B0604030504040204" pitchFamily="50" charset="-128"/>
                <a:ea typeface="Meiryo UI" panose="020B0604030504040204" pitchFamily="50" charset="-128"/>
                <a:cs typeface="Meiryo UI" panose="020B0604030504040204" pitchFamily="50" charset="-128"/>
              </a:rPr>
              <a:t>信用金庫勤務</a:t>
            </a:r>
            <a:endParaRPr lang="en-US" altLang="ja-JP" sz="800" dirty="0">
              <a:solidFill>
                <a:schemeClr val="tx1">
                  <a:lumMod val="65000"/>
                  <a:lumOff val="35000"/>
                </a:schemeClr>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32" name="テキスト ボックス 31">
            <a:extLst>
              <a:ext uri="{FF2B5EF4-FFF2-40B4-BE49-F238E27FC236}">
                <a16:creationId xmlns:a16="http://schemas.microsoft.com/office/drawing/2014/main" id="{9850B5BA-DB03-CF43-AB82-76B6DFFB5FD5}"/>
              </a:ext>
            </a:extLst>
          </p:cNvPr>
          <p:cNvSpPr txBox="1"/>
          <p:nvPr/>
        </p:nvSpPr>
        <p:spPr>
          <a:xfrm>
            <a:off x="5805948" y="7655676"/>
            <a:ext cx="1015891" cy="731614"/>
          </a:xfrm>
          <a:prstGeom prst="rect">
            <a:avLst/>
          </a:prstGeom>
          <a:solidFill>
            <a:schemeClr val="accent1">
              <a:lumMod val="20000"/>
              <a:lumOff val="80000"/>
              <a:alpha val="38000"/>
            </a:schemeClr>
          </a:solidFill>
        </p:spPr>
        <p:txBody>
          <a:bodyPr wrap="square" lIns="84458" tIns="42229" rIns="84458" bIns="42229" rtlCol="0">
            <a:spAutoFit/>
          </a:bodyPr>
          <a:lstStyle/>
          <a:p>
            <a:r>
              <a:rPr lang="ja-JP" altLang="en-US" sz="900" b="1" dirty="0">
                <a:solidFill>
                  <a:schemeClr val="tx1">
                    <a:lumMod val="65000"/>
                    <a:lumOff val="35000"/>
                  </a:schemeClr>
                </a:solidFill>
                <a:latin typeface="Meiryo UI" panose="020B0604030504040204" pitchFamily="50" charset="-128"/>
                <a:ea typeface="Meiryo UI" panose="020B0604030504040204" pitchFamily="50" charset="-128"/>
                <a:cs typeface="Meiryo UI" panose="020B0604030504040204" pitchFamily="50" charset="-128"/>
              </a:rPr>
              <a:t>森本美晴</a:t>
            </a:r>
            <a:endParaRPr lang="en-US" altLang="ja-JP" sz="900" b="1" dirty="0">
              <a:solidFill>
                <a:schemeClr val="tx1">
                  <a:lumMod val="65000"/>
                  <a:lumOff val="35000"/>
                </a:schemeClr>
              </a:solidFill>
              <a:latin typeface="Meiryo UI" panose="020B0604030504040204" pitchFamily="50" charset="-128"/>
              <a:ea typeface="Meiryo UI" panose="020B0604030504040204" pitchFamily="50" charset="-128"/>
              <a:cs typeface="Meiryo UI" panose="020B0604030504040204" pitchFamily="50" charset="-128"/>
            </a:endParaRPr>
          </a:p>
          <a:p>
            <a:r>
              <a:rPr lang="ja-JP" altLang="en-US" sz="900" b="1" dirty="0">
                <a:solidFill>
                  <a:schemeClr val="tx1">
                    <a:lumMod val="65000"/>
                    <a:lumOff val="35000"/>
                  </a:schemeClr>
                </a:solidFill>
                <a:latin typeface="Meiryo UI" panose="020B0604030504040204" pitchFamily="50" charset="-128"/>
                <a:ea typeface="Meiryo UI" panose="020B0604030504040204" pitchFamily="50" charset="-128"/>
                <a:cs typeface="Meiryo UI" panose="020B0604030504040204" pitchFamily="50" charset="-128"/>
              </a:rPr>
              <a:t>／瀧本美織さん</a:t>
            </a:r>
            <a:endParaRPr lang="en-US" altLang="ja-JP" sz="900" b="1" dirty="0">
              <a:solidFill>
                <a:schemeClr val="tx1">
                  <a:lumMod val="65000"/>
                  <a:lumOff val="35000"/>
                </a:schemeClr>
              </a:solidFill>
              <a:latin typeface="Meiryo UI" panose="020B0604030504040204" pitchFamily="50" charset="-128"/>
              <a:ea typeface="Meiryo UI" panose="020B0604030504040204" pitchFamily="50" charset="-128"/>
              <a:cs typeface="Meiryo UI" panose="020B0604030504040204" pitchFamily="50" charset="-128"/>
            </a:endParaRPr>
          </a:p>
          <a:p>
            <a:r>
              <a:rPr lang="ja-JP" altLang="en-US" sz="800" dirty="0">
                <a:solidFill>
                  <a:schemeClr val="tx1">
                    <a:lumMod val="65000"/>
                    <a:lumOff val="35000"/>
                  </a:schemeClr>
                </a:solidFill>
                <a:latin typeface="Meiryo UI" panose="020B0604030504040204" pitchFamily="50" charset="-128"/>
                <a:ea typeface="Meiryo UI" panose="020B0604030504040204" pitchFamily="50" charset="-128"/>
                <a:cs typeface="Meiryo UI" panose="020B0604030504040204" pitchFamily="50" charset="-128"/>
              </a:rPr>
              <a:t>同棲中の彼となかなか婚約に踏み切れない看護師。</a:t>
            </a:r>
            <a:endParaRPr lang="en-US" altLang="ja-JP" sz="800" dirty="0">
              <a:solidFill>
                <a:schemeClr val="tx1">
                  <a:lumMod val="65000"/>
                  <a:lumOff val="35000"/>
                </a:schemeClr>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33" name="テキスト ボックス 32">
            <a:extLst>
              <a:ext uri="{FF2B5EF4-FFF2-40B4-BE49-F238E27FC236}">
                <a16:creationId xmlns:a16="http://schemas.microsoft.com/office/drawing/2014/main" id="{B082194D-E48E-E84B-A482-AF1C4A09372F}"/>
              </a:ext>
            </a:extLst>
          </p:cNvPr>
          <p:cNvSpPr txBox="1"/>
          <p:nvPr/>
        </p:nvSpPr>
        <p:spPr>
          <a:xfrm>
            <a:off x="3938987" y="6878322"/>
            <a:ext cx="893060" cy="608503"/>
          </a:xfrm>
          <a:prstGeom prst="rect">
            <a:avLst/>
          </a:prstGeom>
          <a:solidFill>
            <a:schemeClr val="accent1">
              <a:lumMod val="20000"/>
              <a:lumOff val="80000"/>
              <a:alpha val="38000"/>
            </a:schemeClr>
          </a:solidFill>
        </p:spPr>
        <p:txBody>
          <a:bodyPr wrap="square" lIns="84458" tIns="42229" rIns="84458" bIns="42229" rtlCol="0">
            <a:spAutoFit/>
          </a:bodyPr>
          <a:lstStyle/>
          <a:p>
            <a:r>
              <a:rPr lang="ja-JP" altLang="en-US" sz="900" b="1" dirty="0">
                <a:solidFill>
                  <a:schemeClr val="tx1">
                    <a:lumMod val="65000"/>
                    <a:lumOff val="35000"/>
                  </a:schemeClr>
                </a:solidFill>
                <a:latin typeface="Meiryo UI" panose="020B0604030504040204" pitchFamily="50" charset="-128"/>
                <a:ea typeface="Meiryo UI" panose="020B0604030504040204" pitchFamily="50" charset="-128"/>
                <a:cs typeface="Meiryo UI" panose="020B0604030504040204" pitchFamily="50" charset="-128"/>
              </a:rPr>
              <a:t>片桐沙代</a:t>
            </a:r>
            <a:endParaRPr lang="en-US" altLang="ja-JP" sz="900" b="1" dirty="0">
              <a:solidFill>
                <a:schemeClr val="tx1">
                  <a:lumMod val="65000"/>
                  <a:lumOff val="35000"/>
                </a:schemeClr>
              </a:solidFill>
              <a:latin typeface="Meiryo UI" panose="020B0604030504040204" pitchFamily="50" charset="-128"/>
              <a:ea typeface="Meiryo UI" panose="020B0604030504040204" pitchFamily="50" charset="-128"/>
              <a:cs typeface="Meiryo UI" panose="020B0604030504040204" pitchFamily="50" charset="-128"/>
            </a:endParaRPr>
          </a:p>
          <a:p>
            <a:r>
              <a:rPr lang="ja-JP" altLang="en-US" sz="900" b="1" dirty="0">
                <a:solidFill>
                  <a:schemeClr val="tx1">
                    <a:lumMod val="65000"/>
                    <a:lumOff val="35000"/>
                  </a:schemeClr>
                </a:solidFill>
                <a:latin typeface="Meiryo UI" panose="020B0604030504040204" pitchFamily="50" charset="-128"/>
                <a:ea typeface="Meiryo UI" panose="020B0604030504040204" pitchFamily="50" charset="-128"/>
                <a:cs typeface="Meiryo UI" panose="020B0604030504040204" pitchFamily="50" charset="-128"/>
              </a:rPr>
              <a:t>／堀田茜さん</a:t>
            </a:r>
            <a:endParaRPr lang="en-US" altLang="ja-JP" sz="800" dirty="0">
              <a:solidFill>
                <a:schemeClr val="tx1">
                  <a:lumMod val="65000"/>
                  <a:lumOff val="35000"/>
                </a:schemeClr>
              </a:solidFill>
              <a:latin typeface="Meiryo UI" panose="020B0604030504040204" pitchFamily="50" charset="-128"/>
              <a:ea typeface="Meiryo UI" panose="020B0604030504040204" pitchFamily="50" charset="-128"/>
              <a:cs typeface="Meiryo UI" panose="020B0604030504040204" pitchFamily="50" charset="-128"/>
            </a:endParaRPr>
          </a:p>
          <a:p>
            <a:r>
              <a:rPr lang="ja-JP" altLang="en-US" sz="800" dirty="0">
                <a:solidFill>
                  <a:schemeClr val="tx1">
                    <a:lumMod val="65000"/>
                    <a:lumOff val="35000"/>
                  </a:schemeClr>
                </a:solidFill>
                <a:latin typeface="Meiryo UI" panose="020B0604030504040204" pitchFamily="50" charset="-128"/>
                <a:ea typeface="Meiryo UI" panose="020B0604030504040204" pitchFamily="50" charset="-128"/>
                <a:cs typeface="Meiryo UI" panose="020B0604030504040204" pitchFamily="50" charset="-128"/>
              </a:rPr>
              <a:t>大手</a:t>
            </a:r>
            <a:r>
              <a:rPr lang="en-US" altLang="ja-JP" sz="800" dirty="0">
                <a:solidFill>
                  <a:schemeClr val="tx1">
                    <a:lumMod val="65000"/>
                    <a:lumOff val="35000"/>
                  </a:schemeClr>
                </a:solidFill>
                <a:latin typeface="Meiryo UI" panose="020B0604030504040204" pitchFamily="50" charset="-128"/>
                <a:ea typeface="Meiryo UI" panose="020B0604030504040204" pitchFamily="50" charset="-128"/>
                <a:cs typeface="Meiryo UI" panose="020B0604030504040204" pitchFamily="50" charset="-128"/>
              </a:rPr>
              <a:t>IT</a:t>
            </a:r>
            <a:r>
              <a:rPr lang="ja-JP" altLang="en-US" sz="800" dirty="0">
                <a:solidFill>
                  <a:schemeClr val="tx1">
                    <a:lumMod val="65000"/>
                    <a:lumOff val="35000"/>
                  </a:schemeClr>
                </a:solidFill>
                <a:latin typeface="Meiryo UI" panose="020B0604030504040204" pitchFamily="50" charset="-128"/>
                <a:ea typeface="Meiryo UI" panose="020B0604030504040204" pitchFamily="50" charset="-128"/>
                <a:cs typeface="Meiryo UI" panose="020B0604030504040204" pitchFamily="50" charset="-128"/>
              </a:rPr>
              <a:t>企業</a:t>
            </a:r>
            <a:endParaRPr lang="en-US" altLang="ja-JP" sz="800" dirty="0">
              <a:solidFill>
                <a:schemeClr val="tx1">
                  <a:lumMod val="65000"/>
                  <a:lumOff val="35000"/>
                </a:schemeClr>
              </a:solidFill>
              <a:latin typeface="Meiryo UI" panose="020B0604030504040204" pitchFamily="50" charset="-128"/>
              <a:ea typeface="Meiryo UI" panose="020B0604030504040204" pitchFamily="50" charset="-128"/>
              <a:cs typeface="Meiryo UI" panose="020B0604030504040204" pitchFamily="50" charset="-128"/>
            </a:endParaRPr>
          </a:p>
          <a:p>
            <a:r>
              <a:rPr lang="ja-JP" altLang="en-US" sz="800" dirty="0">
                <a:solidFill>
                  <a:schemeClr val="tx1">
                    <a:lumMod val="65000"/>
                    <a:lumOff val="35000"/>
                  </a:schemeClr>
                </a:solidFill>
                <a:latin typeface="Meiryo UI" panose="020B0604030504040204" pitchFamily="50" charset="-128"/>
                <a:ea typeface="Meiryo UI" panose="020B0604030504040204" pitchFamily="50" charset="-128"/>
                <a:cs typeface="Meiryo UI" panose="020B0604030504040204" pitchFamily="50" charset="-128"/>
              </a:rPr>
              <a:t>バリキャリ</a:t>
            </a:r>
            <a:r>
              <a:rPr lang="en-US" altLang="ja-JP" sz="800" dirty="0">
                <a:solidFill>
                  <a:schemeClr val="tx1">
                    <a:lumMod val="65000"/>
                    <a:lumOff val="35000"/>
                  </a:schemeClr>
                </a:solidFill>
                <a:latin typeface="Meiryo UI" panose="020B0604030504040204" pitchFamily="50" charset="-128"/>
                <a:ea typeface="Meiryo UI" panose="020B0604030504040204" pitchFamily="50" charset="-128"/>
                <a:cs typeface="Meiryo UI" panose="020B0604030504040204" pitchFamily="50" charset="-128"/>
              </a:rPr>
              <a:t>OL</a:t>
            </a:r>
          </a:p>
        </p:txBody>
      </p:sp>
      <p:sp>
        <p:nvSpPr>
          <p:cNvPr id="34" name="テキスト ボックス 33">
            <a:extLst>
              <a:ext uri="{FF2B5EF4-FFF2-40B4-BE49-F238E27FC236}">
                <a16:creationId xmlns:a16="http://schemas.microsoft.com/office/drawing/2014/main" id="{C5534B15-7AD6-C646-89F0-4AA5A26CB0F4}"/>
              </a:ext>
            </a:extLst>
          </p:cNvPr>
          <p:cNvSpPr txBox="1"/>
          <p:nvPr/>
        </p:nvSpPr>
        <p:spPr>
          <a:xfrm>
            <a:off x="3997359" y="7943230"/>
            <a:ext cx="820167" cy="608503"/>
          </a:xfrm>
          <a:prstGeom prst="rect">
            <a:avLst/>
          </a:prstGeom>
          <a:solidFill>
            <a:schemeClr val="accent1">
              <a:lumMod val="20000"/>
              <a:lumOff val="80000"/>
              <a:alpha val="38000"/>
            </a:schemeClr>
          </a:solidFill>
        </p:spPr>
        <p:txBody>
          <a:bodyPr wrap="square" lIns="84458" tIns="42229" rIns="84458" bIns="42229" rtlCol="0">
            <a:spAutoFit/>
          </a:bodyPr>
          <a:lstStyle/>
          <a:p>
            <a:r>
              <a:rPr lang="ja-JP" altLang="en-US" sz="900" b="1" dirty="0">
                <a:solidFill>
                  <a:schemeClr val="tx1">
                    <a:lumMod val="65000"/>
                    <a:lumOff val="35000"/>
                  </a:schemeClr>
                </a:solidFill>
                <a:latin typeface="Meiryo UI" panose="020B0604030504040204" pitchFamily="50" charset="-128"/>
                <a:ea typeface="Meiryo UI" panose="020B0604030504040204" pitchFamily="50" charset="-128"/>
                <a:cs typeface="Meiryo UI" panose="020B0604030504040204" pitchFamily="50" charset="-128"/>
              </a:rPr>
              <a:t>松岡茜</a:t>
            </a:r>
            <a:endParaRPr lang="en-US" altLang="ja-JP" sz="900" b="1" dirty="0">
              <a:solidFill>
                <a:schemeClr val="tx1">
                  <a:lumMod val="65000"/>
                  <a:lumOff val="35000"/>
                </a:schemeClr>
              </a:solidFill>
              <a:latin typeface="Meiryo UI" panose="020B0604030504040204" pitchFamily="50" charset="-128"/>
              <a:ea typeface="Meiryo UI" panose="020B0604030504040204" pitchFamily="50" charset="-128"/>
              <a:cs typeface="Meiryo UI" panose="020B0604030504040204" pitchFamily="50" charset="-128"/>
            </a:endParaRPr>
          </a:p>
          <a:p>
            <a:r>
              <a:rPr lang="ja-JP" altLang="en-US" sz="900" b="1" dirty="0">
                <a:solidFill>
                  <a:schemeClr val="tx1">
                    <a:lumMod val="65000"/>
                    <a:lumOff val="35000"/>
                  </a:schemeClr>
                </a:solidFill>
                <a:latin typeface="Meiryo UI" panose="020B0604030504040204" pitchFamily="50" charset="-128"/>
                <a:ea typeface="Meiryo UI" panose="020B0604030504040204" pitchFamily="50" charset="-128"/>
                <a:cs typeface="Meiryo UI" panose="020B0604030504040204" pitchFamily="50" charset="-128"/>
              </a:rPr>
              <a:t>／</a:t>
            </a:r>
            <a:r>
              <a:rPr lang="en-US" altLang="ja-JP" sz="900" b="1" dirty="0">
                <a:solidFill>
                  <a:schemeClr val="tx1">
                    <a:lumMod val="65000"/>
                    <a:lumOff val="35000"/>
                  </a:schemeClr>
                </a:solidFill>
                <a:latin typeface="Meiryo UI" panose="020B0604030504040204" pitchFamily="50" charset="-128"/>
                <a:ea typeface="Meiryo UI" panose="020B0604030504040204" pitchFamily="50" charset="-128"/>
                <a:cs typeface="Meiryo UI" panose="020B0604030504040204" pitchFamily="50" charset="-128"/>
              </a:rPr>
              <a:t>Niki</a:t>
            </a:r>
            <a:r>
              <a:rPr lang="ja-JP" altLang="en-US" sz="900" b="1" dirty="0" err="1">
                <a:solidFill>
                  <a:schemeClr val="tx1">
                    <a:lumMod val="65000"/>
                    <a:lumOff val="35000"/>
                  </a:schemeClr>
                </a:solidFill>
                <a:latin typeface="Meiryo UI" panose="020B0604030504040204" pitchFamily="50" charset="-128"/>
                <a:ea typeface="Meiryo UI" panose="020B0604030504040204" pitchFamily="50" charset="-128"/>
                <a:cs typeface="Meiryo UI" panose="020B0604030504040204" pitchFamily="50" charset="-128"/>
              </a:rPr>
              <a:t>さん</a:t>
            </a:r>
            <a:endParaRPr lang="en-US" altLang="ja-JP" sz="900" b="1" dirty="0">
              <a:solidFill>
                <a:schemeClr val="tx1">
                  <a:lumMod val="65000"/>
                  <a:lumOff val="35000"/>
                </a:schemeClr>
              </a:solidFill>
              <a:latin typeface="Meiryo UI" panose="020B0604030504040204" pitchFamily="50" charset="-128"/>
              <a:ea typeface="Meiryo UI" panose="020B0604030504040204" pitchFamily="50" charset="-128"/>
              <a:cs typeface="Meiryo UI" panose="020B0604030504040204" pitchFamily="50" charset="-128"/>
            </a:endParaRPr>
          </a:p>
          <a:p>
            <a:r>
              <a:rPr lang="ja-JP" altLang="en-US" sz="800" dirty="0">
                <a:solidFill>
                  <a:schemeClr val="tx1">
                    <a:lumMod val="65000"/>
                    <a:lumOff val="35000"/>
                  </a:schemeClr>
                </a:solidFill>
                <a:latin typeface="Meiryo UI" panose="020B0604030504040204" pitchFamily="50" charset="-128"/>
                <a:ea typeface="Meiryo UI" panose="020B0604030504040204" pitchFamily="50" charset="-128"/>
                <a:cs typeface="Meiryo UI" panose="020B0604030504040204" pitchFamily="50" charset="-128"/>
              </a:rPr>
              <a:t>人間不信の</a:t>
            </a:r>
            <a:endParaRPr lang="en-US" altLang="ja-JP" sz="800" dirty="0">
              <a:solidFill>
                <a:schemeClr val="tx1">
                  <a:lumMod val="65000"/>
                  <a:lumOff val="35000"/>
                </a:schemeClr>
              </a:solidFill>
              <a:latin typeface="Meiryo UI" panose="020B0604030504040204" pitchFamily="50" charset="-128"/>
              <a:ea typeface="Meiryo UI" panose="020B0604030504040204" pitchFamily="50" charset="-128"/>
              <a:cs typeface="Meiryo UI" panose="020B0604030504040204" pitchFamily="50" charset="-128"/>
            </a:endParaRPr>
          </a:p>
          <a:p>
            <a:r>
              <a:rPr lang="ja-JP" altLang="en-US" sz="800" dirty="0">
                <a:solidFill>
                  <a:schemeClr val="tx1">
                    <a:lumMod val="65000"/>
                    <a:lumOff val="35000"/>
                  </a:schemeClr>
                </a:solidFill>
                <a:latin typeface="Meiryo UI" panose="020B0604030504040204" pitchFamily="50" charset="-128"/>
                <a:ea typeface="Meiryo UI" panose="020B0604030504040204" pitchFamily="50" charset="-128"/>
                <a:cs typeface="Meiryo UI" panose="020B0604030504040204" pitchFamily="50" charset="-128"/>
              </a:rPr>
              <a:t>美人秘書</a:t>
            </a:r>
            <a:endParaRPr lang="en-US" altLang="ja-JP" sz="800" dirty="0">
              <a:solidFill>
                <a:schemeClr val="tx1">
                  <a:lumMod val="65000"/>
                  <a:lumOff val="35000"/>
                </a:schemeClr>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35" name="テキスト ボックス 34">
            <a:extLst>
              <a:ext uri="{FF2B5EF4-FFF2-40B4-BE49-F238E27FC236}">
                <a16:creationId xmlns:a16="http://schemas.microsoft.com/office/drawing/2014/main" id="{850A4E08-98E8-4A4D-8ABC-E870CEAE6577}"/>
              </a:ext>
            </a:extLst>
          </p:cNvPr>
          <p:cNvSpPr txBox="1"/>
          <p:nvPr/>
        </p:nvSpPr>
        <p:spPr>
          <a:xfrm>
            <a:off x="2022503" y="5941430"/>
            <a:ext cx="4799336" cy="639281"/>
          </a:xfrm>
          <a:prstGeom prst="rect">
            <a:avLst/>
          </a:prstGeom>
          <a:noFill/>
        </p:spPr>
        <p:txBody>
          <a:bodyPr wrap="square" lIns="84458" tIns="42229" rIns="84458" bIns="42229" rtlCol="0">
            <a:spAutoFit/>
          </a:bodyPr>
          <a:lstStyle/>
          <a:p>
            <a:r>
              <a:rPr lang="ja-JP" altLang="en-US" sz="900" b="1" dirty="0">
                <a:latin typeface="Meiryo UI" panose="020B0604030504040204" pitchFamily="50" charset="-128"/>
                <a:ea typeface="Meiryo UI" panose="020B0604030504040204" pitchFamily="50" charset="-128"/>
                <a:cs typeface="Meiryo UI" panose="020B0604030504040204" pitchFamily="50" charset="-128"/>
              </a:rPr>
              <a:t>婚活真っただ中のがけっぷち</a:t>
            </a:r>
            <a:r>
              <a:rPr lang="en-US" altLang="ja-JP" sz="900" b="1" dirty="0">
                <a:latin typeface="Meiryo UI" panose="020B0604030504040204" pitchFamily="50" charset="-128"/>
                <a:ea typeface="Meiryo UI" panose="020B0604030504040204" pitchFamily="50" charset="-128"/>
                <a:cs typeface="Meiryo UI" panose="020B0604030504040204" pitchFamily="50" charset="-128"/>
              </a:rPr>
              <a:t>29</a:t>
            </a:r>
            <a:r>
              <a:rPr lang="ja-JP" altLang="en-US" sz="900" b="1" dirty="0">
                <a:latin typeface="Meiryo UI" panose="020B0604030504040204" pitchFamily="50" charset="-128"/>
                <a:ea typeface="Meiryo UI" panose="020B0604030504040204" pitchFamily="50" charset="-128"/>
                <a:cs typeface="Meiryo UI" panose="020B0604030504040204" pitchFamily="50" charset="-128"/>
              </a:rPr>
              <a:t>歳</a:t>
            </a:r>
            <a:r>
              <a:rPr lang="en-US" altLang="ja-JP" sz="900" b="1" dirty="0">
                <a:latin typeface="Meiryo UI" panose="020B0604030504040204" pitchFamily="50" charset="-128"/>
                <a:ea typeface="Meiryo UI" panose="020B0604030504040204" pitchFamily="50" charset="-128"/>
                <a:cs typeface="Meiryo UI" panose="020B0604030504040204" pitchFamily="50" charset="-128"/>
              </a:rPr>
              <a:t>OL4</a:t>
            </a:r>
            <a:r>
              <a:rPr lang="ja-JP" altLang="en-US" sz="900" b="1" dirty="0">
                <a:latin typeface="Meiryo UI" panose="020B0604030504040204" pitchFamily="50" charset="-128"/>
                <a:ea typeface="Meiryo UI" panose="020B0604030504040204" pitchFamily="50" charset="-128"/>
                <a:cs typeface="Meiryo UI" panose="020B0604030504040204" pitchFamily="50" charset="-128"/>
              </a:rPr>
              <a:t>人と、ひそかにその</a:t>
            </a:r>
            <a:r>
              <a:rPr lang="en-US" altLang="ja-JP" sz="900" b="1" dirty="0">
                <a:latin typeface="Meiryo UI" panose="020B0604030504040204" pitchFamily="50" charset="-128"/>
                <a:ea typeface="Meiryo UI" panose="020B0604030504040204" pitchFamily="50" charset="-128"/>
                <a:cs typeface="Meiryo UI" panose="020B0604030504040204" pitchFamily="50" charset="-128"/>
              </a:rPr>
              <a:t>4</a:t>
            </a:r>
            <a:r>
              <a:rPr lang="ja-JP" altLang="en-US" sz="900" b="1" dirty="0">
                <a:latin typeface="Meiryo UI" panose="020B0604030504040204" pitchFamily="50" charset="-128"/>
                <a:ea typeface="Meiryo UI" panose="020B0604030504040204" pitchFamily="50" charset="-128"/>
                <a:cs typeface="Meiryo UI" panose="020B0604030504040204" pitchFamily="50" charset="-128"/>
              </a:rPr>
              <a:t>人の恋愛模様を調査する</a:t>
            </a:r>
            <a:endParaRPr lang="en-US" altLang="ja-JP" sz="900" b="1" dirty="0">
              <a:latin typeface="Meiryo UI" panose="020B0604030504040204" pitchFamily="50" charset="-128"/>
              <a:ea typeface="Meiryo UI" panose="020B0604030504040204" pitchFamily="50" charset="-128"/>
              <a:cs typeface="Meiryo UI" panose="020B0604030504040204" pitchFamily="50" charset="-128"/>
            </a:endParaRPr>
          </a:p>
          <a:p>
            <a:r>
              <a:rPr lang="ja-JP" altLang="en-US" sz="900" b="1" dirty="0">
                <a:latin typeface="Meiryo UI" panose="020B0604030504040204" pitchFamily="50" charset="-128"/>
                <a:ea typeface="Meiryo UI" panose="020B0604030504040204" pitchFamily="50" charset="-128"/>
                <a:cs typeface="Meiryo UI" panose="020B0604030504040204" pitchFamily="50" charset="-128"/>
              </a:rPr>
              <a:t>謎の組織「ピーナッツバターサンドウィッチーズ」。</a:t>
            </a:r>
            <a:endParaRPr lang="en-US" altLang="ja-JP" sz="900" b="1" dirty="0">
              <a:latin typeface="Meiryo UI" panose="020B0604030504040204" pitchFamily="50" charset="-128"/>
              <a:ea typeface="Meiryo UI" panose="020B0604030504040204" pitchFamily="50" charset="-128"/>
              <a:cs typeface="Meiryo UI" panose="020B0604030504040204" pitchFamily="50" charset="-128"/>
            </a:endParaRPr>
          </a:p>
          <a:p>
            <a:r>
              <a:rPr lang="ja-JP" altLang="en-US" sz="900" b="1" dirty="0">
                <a:latin typeface="Meiryo UI" panose="020B0604030504040204" pitchFamily="50" charset="-128"/>
                <a:ea typeface="Meiryo UI" panose="020B0604030504040204" pitchFamily="50" charset="-128"/>
                <a:cs typeface="Meiryo UI" panose="020B0604030504040204" pitchFamily="50" charset="-128"/>
              </a:rPr>
              <a:t>バリキャリ</a:t>
            </a:r>
            <a:r>
              <a:rPr lang="en-US" altLang="ja-JP" sz="900" b="1" dirty="0">
                <a:latin typeface="Meiryo UI" panose="020B0604030504040204" pitchFamily="50" charset="-128"/>
                <a:ea typeface="Meiryo UI" panose="020B0604030504040204" pitchFamily="50" charset="-128"/>
                <a:cs typeface="Meiryo UI" panose="020B0604030504040204" pitchFamily="50" charset="-128"/>
              </a:rPr>
              <a:t>OL</a:t>
            </a:r>
            <a:r>
              <a:rPr lang="ja-JP" altLang="en-US" sz="900" b="1" dirty="0">
                <a:latin typeface="Meiryo UI" panose="020B0604030504040204" pitchFamily="50" charset="-128"/>
                <a:ea typeface="Meiryo UI" panose="020B0604030504040204" pitchFamily="50" charset="-128"/>
                <a:cs typeface="Meiryo UI" panose="020B0604030504040204" pitchFamily="50" charset="-128"/>
              </a:rPr>
              <a:t>の沙代、信用金庫勤務の美和、高嶺の花の美人秘書の茜、</a:t>
            </a:r>
            <a:endParaRPr lang="en-US" altLang="ja-JP" sz="900" b="1" dirty="0">
              <a:latin typeface="Meiryo UI" panose="020B0604030504040204" pitchFamily="50" charset="-128"/>
              <a:ea typeface="Meiryo UI" panose="020B0604030504040204" pitchFamily="50" charset="-128"/>
              <a:cs typeface="Meiryo UI" panose="020B0604030504040204" pitchFamily="50" charset="-128"/>
            </a:endParaRPr>
          </a:p>
          <a:p>
            <a:r>
              <a:rPr lang="ja-JP" altLang="en-US" sz="900" b="1" dirty="0">
                <a:latin typeface="Meiryo UI" panose="020B0604030504040204" pitchFamily="50" charset="-128"/>
                <a:ea typeface="Meiryo UI" panose="020B0604030504040204" pitchFamily="50" charset="-128"/>
                <a:cs typeface="Meiryo UI" panose="020B0604030504040204" pitchFamily="50" charset="-128"/>
              </a:rPr>
              <a:t>同棲中の彼がいる看護師の美晴、職場も性格も恋愛観も違う</a:t>
            </a:r>
            <a:r>
              <a:rPr lang="en-US" altLang="ja-JP" sz="900" b="1" dirty="0">
                <a:latin typeface="Meiryo UI" panose="020B0604030504040204" pitchFamily="50" charset="-128"/>
                <a:ea typeface="Meiryo UI" panose="020B0604030504040204" pitchFamily="50" charset="-128"/>
                <a:cs typeface="Meiryo UI" panose="020B0604030504040204" pitchFamily="50" charset="-128"/>
              </a:rPr>
              <a:t>4</a:t>
            </a:r>
            <a:r>
              <a:rPr lang="ja-JP" altLang="en-US" sz="900" b="1" dirty="0">
                <a:latin typeface="Meiryo UI" panose="020B0604030504040204" pitchFamily="50" charset="-128"/>
                <a:ea typeface="Meiryo UI" panose="020B0604030504040204" pitchFamily="50" charset="-128"/>
                <a:cs typeface="Meiryo UI" panose="020B0604030504040204" pitchFamily="50" charset="-128"/>
              </a:rPr>
              <a:t>人が織りなす婚活奮闘記。</a:t>
            </a:r>
            <a:endParaRPr lang="en-US" altLang="ja-JP" sz="900" b="1" dirty="0">
              <a:latin typeface="Meiryo UI" panose="020B0604030504040204" pitchFamily="50" charset="-128"/>
              <a:ea typeface="Meiryo UI" panose="020B0604030504040204" pitchFamily="50" charset="-128"/>
              <a:cs typeface="Meiryo UI" panose="020B0604030504040204" pitchFamily="50" charset="-128"/>
            </a:endParaRPr>
          </a:p>
        </p:txBody>
      </p:sp>
      <p:pic>
        <p:nvPicPr>
          <p:cNvPr id="36" name="Picture 6" descr="---【片桐沙代役・堀田茜さん】">
            <a:extLst>
              <a:ext uri="{FF2B5EF4-FFF2-40B4-BE49-F238E27FC236}">
                <a16:creationId xmlns:a16="http://schemas.microsoft.com/office/drawing/2014/main" id="{79E412D5-5DE7-4041-AD29-27A1020F74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6722" y="6694444"/>
            <a:ext cx="920855" cy="905760"/>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8" descr="---【山下美和役・筧美和子さん】">
            <a:extLst>
              <a:ext uri="{FF2B5EF4-FFF2-40B4-BE49-F238E27FC236}">
                <a16:creationId xmlns:a16="http://schemas.microsoft.com/office/drawing/2014/main" id="{407D335F-524B-9B43-A91A-F301AAFEACC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04829" y="6664416"/>
            <a:ext cx="962106" cy="946334"/>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10" descr="---【松岡茜役・Nikiさん】">
            <a:extLst>
              <a:ext uri="{FF2B5EF4-FFF2-40B4-BE49-F238E27FC236}">
                <a16:creationId xmlns:a16="http://schemas.microsoft.com/office/drawing/2014/main" id="{9CED5936-F050-6348-A8C8-FEFE59CB141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00826" y="7648193"/>
            <a:ext cx="988955" cy="972743"/>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12" descr="---【森本美晴役・瀧本美織さん】">
            <a:extLst>
              <a:ext uri="{FF2B5EF4-FFF2-40B4-BE49-F238E27FC236}">
                <a16:creationId xmlns:a16="http://schemas.microsoft.com/office/drawing/2014/main" id="{F78116D2-D4DA-524B-92B9-570E4DF6254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17526" y="7730420"/>
            <a:ext cx="949382" cy="933818"/>
          </a:xfrm>
          <a:prstGeom prst="rect">
            <a:avLst/>
          </a:prstGeom>
          <a:noFill/>
          <a:extLst>
            <a:ext uri="{909E8E84-426E-40DD-AFC4-6F175D3DCCD1}">
              <a14:hiddenFill xmlns:a14="http://schemas.microsoft.com/office/drawing/2010/main">
                <a:solidFill>
                  <a:srgbClr val="FFFFFF"/>
                </a:solidFill>
              </a14:hiddenFill>
            </a:ext>
          </a:extLst>
        </p:spPr>
      </p:pic>
      <p:pic>
        <p:nvPicPr>
          <p:cNvPr id="40" name="図 39">
            <a:extLst>
              <a:ext uri="{FF2B5EF4-FFF2-40B4-BE49-F238E27FC236}">
                <a16:creationId xmlns:a16="http://schemas.microsoft.com/office/drawing/2014/main" id="{5E8A814F-B610-A040-BF9C-1968F7D358F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3097" y="7614157"/>
            <a:ext cx="1457526" cy="967026"/>
          </a:xfrm>
          <a:prstGeom prst="rect">
            <a:avLst/>
          </a:prstGeom>
        </p:spPr>
      </p:pic>
      <p:sp>
        <p:nvSpPr>
          <p:cNvPr id="42" name="右矢印 41">
            <a:extLst>
              <a:ext uri="{FF2B5EF4-FFF2-40B4-BE49-F238E27FC236}">
                <a16:creationId xmlns:a16="http://schemas.microsoft.com/office/drawing/2014/main" id="{1462DB6F-1312-3E4C-BC71-A7A8D4AC6467}"/>
              </a:ext>
            </a:extLst>
          </p:cNvPr>
          <p:cNvSpPr/>
          <p:nvPr/>
        </p:nvSpPr>
        <p:spPr bwMode="auto">
          <a:xfrm>
            <a:off x="1935693" y="7216009"/>
            <a:ext cx="985363" cy="754320"/>
          </a:xfrm>
          <a:prstGeom prst="rightArrow">
            <a:avLst>
              <a:gd name="adj1" fmla="val 75272"/>
              <a:gd name="adj2" fmla="val 50000"/>
            </a:avLst>
          </a:prstGeom>
          <a:solidFill>
            <a:srgbClr val="00B0F0"/>
          </a:solidFill>
          <a:ln w="28575">
            <a:noFill/>
            <a:round/>
            <a:headEnd/>
            <a:tailEnd/>
          </a:ln>
        </p:spPr>
        <p:txBody>
          <a:bodyPr wrap="none" lIns="90000" tIns="46800" rIns="90000" bIns="46800" rtlCol="0" anchor="ctr">
            <a:prstTxWarp prst="textNoShape">
              <a:avLst/>
            </a:prstTxWarp>
          </a:bodyPr>
          <a:lstStyle/>
          <a:p>
            <a:pPr algn="r">
              <a:buFontTx/>
              <a:buNone/>
            </a:pPr>
            <a:endParaRPr kumimoji="1" lang="ja-JP" altLang="en-US" sz="1050" b="1" dirty="0">
              <a:latin typeface="Migu 1C" pitchFamily="50" charset="-128"/>
              <a:ea typeface="Migu 1C" pitchFamily="50" charset="-128"/>
              <a:cs typeface="Migu 1C" pitchFamily="50" charset="-128"/>
            </a:endParaRPr>
          </a:p>
        </p:txBody>
      </p:sp>
      <p:sp>
        <p:nvSpPr>
          <p:cNvPr id="43" name="正方形/長方形 42">
            <a:extLst>
              <a:ext uri="{FF2B5EF4-FFF2-40B4-BE49-F238E27FC236}">
                <a16:creationId xmlns:a16="http://schemas.microsoft.com/office/drawing/2014/main" id="{D897054F-5D2E-0C47-BC41-230E6351EEF1}"/>
              </a:ext>
            </a:extLst>
          </p:cNvPr>
          <p:cNvSpPr/>
          <p:nvPr/>
        </p:nvSpPr>
        <p:spPr bwMode="auto">
          <a:xfrm>
            <a:off x="1996907" y="7394932"/>
            <a:ext cx="726481" cy="389545"/>
          </a:xfrm>
          <a:prstGeom prst="rect">
            <a:avLst/>
          </a:prstGeom>
          <a:noFill/>
          <a:ln w="28575">
            <a:noFill/>
            <a:round/>
            <a:headEnd/>
            <a:tailEnd/>
          </a:ln>
        </p:spPr>
        <p:txBody>
          <a:bodyPr wrap="none" lIns="90000" tIns="46800" rIns="90000" bIns="46800" rtlCol="0" anchor="ctr">
            <a:prstTxWarp prst="textNoShape">
              <a:avLst/>
            </a:prstTxWarp>
          </a:bodyPr>
          <a:lstStyle/>
          <a:p>
            <a:pPr algn="ctr">
              <a:buFontTx/>
              <a:buNone/>
            </a:pPr>
            <a:r>
              <a:rPr lang="ja-JP" altLang="en-US" sz="1000" dirty="0">
                <a:solidFill>
                  <a:schemeClr val="bg1"/>
                </a:solidFill>
                <a:latin typeface="Meiryo UI" panose="020B0604030504040204" pitchFamily="50" charset="-128"/>
                <a:ea typeface="Meiryo UI" panose="020B0604030504040204" pitchFamily="50" charset="-128"/>
                <a:cs typeface="Migu 1C" pitchFamily="50" charset="-128"/>
              </a:rPr>
              <a:t>恋愛模様を</a:t>
            </a:r>
            <a:endParaRPr lang="en-US" altLang="ja-JP" sz="1000" dirty="0">
              <a:solidFill>
                <a:schemeClr val="bg1"/>
              </a:solidFill>
              <a:latin typeface="Meiryo UI" panose="020B0604030504040204" pitchFamily="50" charset="-128"/>
              <a:ea typeface="Meiryo UI" panose="020B0604030504040204" pitchFamily="50" charset="-128"/>
              <a:cs typeface="Migu 1C" pitchFamily="50" charset="-128"/>
            </a:endParaRPr>
          </a:p>
          <a:p>
            <a:pPr algn="ctr">
              <a:buFontTx/>
              <a:buNone/>
            </a:pPr>
            <a:r>
              <a:rPr lang="ja-JP" altLang="en-US" sz="1000" dirty="0">
                <a:solidFill>
                  <a:schemeClr val="bg1"/>
                </a:solidFill>
                <a:latin typeface="Meiryo UI" panose="020B0604030504040204" pitchFamily="50" charset="-128"/>
                <a:ea typeface="Meiryo UI" panose="020B0604030504040204" pitchFamily="50" charset="-128"/>
                <a:cs typeface="Migu 1C" pitchFamily="50" charset="-128"/>
              </a:rPr>
              <a:t>観察</a:t>
            </a:r>
            <a:endParaRPr kumimoji="1" lang="ja-JP" altLang="en-US" sz="1000" dirty="0">
              <a:solidFill>
                <a:schemeClr val="bg1"/>
              </a:solidFill>
              <a:latin typeface="Meiryo UI" panose="020B0604030504040204" pitchFamily="50" charset="-128"/>
              <a:ea typeface="Meiryo UI" panose="020B0604030504040204" pitchFamily="50" charset="-128"/>
              <a:cs typeface="Migu 1C" pitchFamily="50" charset="-128"/>
            </a:endParaRPr>
          </a:p>
        </p:txBody>
      </p:sp>
      <p:pic>
        <p:nvPicPr>
          <p:cNvPr id="44" name="Picture 4" descr="pattern_1">
            <a:extLst>
              <a:ext uri="{FF2B5EF4-FFF2-40B4-BE49-F238E27FC236}">
                <a16:creationId xmlns:a16="http://schemas.microsoft.com/office/drawing/2014/main" id="{B7363E30-F63C-2348-9C4D-8AE1362B79B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7535" y="6135548"/>
            <a:ext cx="950697" cy="1344048"/>
          </a:xfrm>
          <a:prstGeom prst="rect">
            <a:avLst/>
          </a:prstGeom>
          <a:noFill/>
          <a:extLst>
            <a:ext uri="{909E8E84-426E-40DD-AFC4-6F175D3DCCD1}">
              <a14:hiddenFill xmlns:a14="http://schemas.microsoft.com/office/drawing/2010/main">
                <a:solidFill>
                  <a:srgbClr val="FFFFFF"/>
                </a:solidFill>
              </a14:hiddenFill>
            </a:ext>
          </a:extLst>
        </p:spPr>
      </p:pic>
      <p:sp>
        <p:nvSpPr>
          <p:cNvPr id="12" name="正方形/長方形 11">
            <a:extLst>
              <a:ext uri="{FF2B5EF4-FFF2-40B4-BE49-F238E27FC236}">
                <a16:creationId xmlns:a16="http://schemas.microsoft.com/office/drawing/2014/main" id="{E5BD2DEC-A860-644F-AA4A-75B4DB9D1A6E}"/>
              </a:ext>
            </a:extLst>
          </p:cNvPr>
          <p:cNvSpPr/>
          <p:nvPr/>
        </p:nvSpPr>
        <p:spPr>
          <a:xfrm>
            <a:off x="244929" y="271219"/>
            <a:ext cx="6602185" cy="11295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b="1"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不動の人気ナンバー１を誇る大人気連載！</a:t>
            </a:r>
            <a:endParaRPr lang="en-US" altLang="ja-JP" b="1"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endParaRPr>
          </a:p>
          <a:p>
            <a:pPr algn="ctr"/>
            <a:endParaRPr lang="en-US" altLang="ja-JP" sz="400" b="1"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endParaRPr>
          </a:p>
          <a:p>
            <a:pPr algn="ctr"/>
            <a:r>
              <a:rPr kumimoji="1" lang="ja-JP" altLang="en-US" sz="2800" b="1"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ピーナッツバターサンドウィッチ</a:t>
            </a:r>
          </a:p>
        </p:txBody>
      </p:sp>
      <p:pic>
        <p:nvPicPr>
          <p:cNvPr id="53" name="図 52">
            <a:extLst>
              <a:ext uri="{FF2B5EF4-FFF2-40B4-BE49-F238E27FC236}">
                <a16:creationId xmlns:a16="http://schemas.microsoft.com/office/drawing/2014/main" id="{BD92AF8C-01D4-4F92-AA5D-80FF84428DB2}"/>
              </a:ext>
            </a:extLst>
          </p:cNvPr>
          <p:cNvPicPr>
            <a:picLocks noChangeAspect="1"/>
          </p:cNvPicPr>
          <p:nvPr/>
        </p:nvPicPr>
        <p:blipFill>
          <a:blip r:embed="rId9">
            <a:duotone>
              <a:prstClr val="black"/>
              <a:schemeClr val="accent4">
                <a:tint val="45000"/>
                <a:satMod val="400000"/>
              </a:schemeClr>
            </a:duotone>
          </a:blip>
          <a:stretch>
            <a:fillRect/>
          </a:stretch>
        </p:blipFill>
        <p:spPr>
          <a:xfrm>
            <a:off x="3444757" y="1534967"/>
            <a:ext cx="953038" cy="830930"/>
          </a:xfrm>
          <a:prstGeom prst="rect">
            <a:avLst/>
          </a:prstGeom>
        </p:spPr>
      </p:pic>
      <p:sp>
        <p:nvSpPr>
          <p:cNvPr id="52" name="正方形/長方形 51">
            <a:extLst>
              <a:ext uri="{FF2B5EF4-FFF2-40B4-BE49-F238E27FC236}">
                <a16:creationId xmlns:a16="http://schemas.microsoft.com/office/drawing/2014/main" id="{47259B63-0EE1-4DB4-A6A0-C8BEF8FC8008}"/>
              </a:ext>
            </a:extLst>
          </p:cNvPr>
          <p:cNvSpPr/>
          <p:nvPr/>
        </p:nvSpPr>
        <p:spPr>
          <a:xfrm>
            <a:off x="3518589" y="1649755"/>
            <a:ext cx="805373" cy="33058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ja-JP" altLang="en-US" sz="1400" b="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不動の</a:t>
            </a:r>
            <a:endParaRPr kumimoji="1" lang="en-US" altLang="ja-JP" sz="1400" b="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a:p>
            <a:pPr algn="ctr"/>
            <a:r>
              <a:rPr kumimoji="1" lang="ja-JP" altLang="en-US" sz="1400" b="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人気</a:t>
            </a:r>
            <a:r>
              <a:rPr kumimoji="1" lang="en-US" altLang="ja-JP" sz="1400" b="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No.1</a:t>
            </a:r>
            <a:endParaRPr kumimoji="1" lang="ja-JP" altLang="en-US" sz="1400" b="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49" name="図 48">
            <a:extLst>
              <a:ext uri="{FF2B5EF4-FFF2-40B4-BE49-F238E27FC236}">
                <a16:creationId xmlns:a16="http://schemas.microsoft.com/office/drawing/2014/main" id="{E10636FB-39B6-4AEA-A380-5CC1197AA7B7}"/>
              </a:ext>
            </a:extLst>
          </p:cNvPr>
          <p:cNvPicPr>
            <a:picLocks noChangeAspect="1"/>
          </p:cNvPicPr>
          <p:nvPr/>
        </p:nvPicPr>
        <p:blipFill>
          <a:blip r:embed="rId9">
            <a:duotone>
              <a:prstClr val="black"/>
              <a:schemeClr val="accent4">
                <a:tint val="45000"/>
                <a:satMod val="400000"/>
              </a:schemeClr>
            </a:duotone>
          </a:blip>
          <a:stretch>
            <a:fillRect/>
          </a:stretch>
        </p:blipFill>
        <p:spPr>
          <a:xfrm>
            <a:off x="4579740" y="1540468"/>
            <a:ext cx="953038" cy="830930"/>
          </a:xfrm>
          <a:prstGeom prst="rect">
            <a:avLst/>
          </a:prstGeom>
        </p:spPr>
      </p:pic>
      <p:sp>
        <p:nvSpPr>
          <p:cNvPr id="50" name="正方形/長方形 49">
            <a:extLst>
              <a:ext uri="{FF2B5EF4-FFF2-40B4-BE49-F238E27FC236}">
                <a16:creationId xmlns:a16="http://schemas.microsoft.com/office/drawing/2014/main" id="{B632C329-138F-4A91-A51F-B82A50734039}"/>
              </a:ext>
            </a:extLst>
          </p:cNvPr>
          <p:cNvSpPr/>
          <p:nvPr/>
        </p:nvSpPr>
        <p:spPr>
          <a:xfrm>
            <a:off x="4653572" y="1655256"/>
            <a:ext cx="805373" cy="33058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ja-JP" altLang="en-US" sz="1400" b="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驚異の</a:t>
            </a:r>
            <a:endParaRPr kumimoji="1" lang="en-US" altLang="ja-JP" sz="1400" b="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a:p>
            <a:pPr algn="ctr"/>
            <a:r>
              <a:rPr kumimoji="1" lang="en-US" altLang="ja-JP" sz="1400" b="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1</a:t>
            </a:r>
            <a:r>
              <a:rPr kumimoji="1" lang="ja-JP" altLang="en-US" sz="1400" b="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億</a:t>
            </a:r>
            <a:r>
              <a:rPr kumimoji="1" lang="en-US" altLang="ja-JP" sz="1400" b="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PV!!! </a:t>
            </a:r>
            <a:endParaRPr kumimoji="1" lang="ja-JP" altLang="en-US" sz="1400" b="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56" name="図 55">
            <a:extLst>
              <a:ext uri="{FF2B5EF4-FFF2-40B4-BE49-F238E27FC236}">
                <a16:creationId xmlns:a16="http://schemas.microsoft.com/office/drawing/2014/main" id="{455EC42B-E68E-49A8-BA72-9D37D656C366}"/>
              </a:ext>
            </a:extLst>
          </p:cNvPr>
          <p:cNvPicPr>
            <a:picLocks noChangeAspect="1"/>
          </p:cNvPicPr>
          <p:nvPr/>
        </p:nvPicPr>
        <p:blipFill>
          <a:blip r:embed="rId9">
            <a:duotone>
              <a:prstClr val="black"/>
              <a:schemeClr val="accent4">
                <a:tint val="45000"/>
                <a:satMod val="400000"/>
              </a:schemeClr>
            </a:duotone>
          </a:blip>
          <a:stretch>
            <a:fillRect/>
          </a:stretch>
        </p:blipFill>
        <p:spPr>
          <a:xfrm>
            <a:off x="5701525" y="1545973"/>
            <a:ext cx="953038" cy="830930"/>
          </a:xfrm>
          <a:prstGeom prst="rect">
            <a:avLst/>
          </a:prstGeom>
        </p:spPr>
      </p:pic>
      <p:sp>
        <p:nvSpPr>
          <p:cNvPr id="59" name="正方形/長方形 58">
            <a:extLst>
              <a:ext uri="{FF2B5EF4-FFF2-40B4-BE49-F238E27FC236}">
                <a16:creationId xmlns:a16="http://schemas.microsoft.com/office/drawing/2014/main" id="{69C5BF09-5BE8-470E-9CED-2A2AAF4D6FD9}"/>
              </a:ext>
            </a:extLst>
          </p:cNvPr>
          <p:cNvSpPr/>
          <p:nvPr/>
        </p:nvSpPr>
        <p:spPr>
          <a:xfrm>
            <a:off x="5673902" y="1762361"/>
            <a:ext cx="989463" cy="33058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ja-JP" altLang="en-US" sz="1400" b="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ドラマ化</a:t>
            </a:r>
            <a:endParaRPr kumimoji="1" lang="en-US" altLang="ja-JP" sz="1400" b="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a:p>
            <a:pPr algn="ctr"/>
            <a:r>
              <a:rPr kumimoji="1" lang="ja-JP" altLang="en-US" sz="1400" b="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決定</a:t>
            </a:r>
          </a:p>
        </p:txBody>
      </p:sp>
      <p:pic>
        <p:nvPicPr>
          <p:cNvPr id="17" name="Picture 14" descr="pattern_1">
            <a:extLst>
              <a:ext uri="{FF2B5EF4-FFF2-40B4-BE49-F238E27FC236}">
                <a16:creationId xmlns:a16="http://schemas.microsoft.com/office/drawing/2014/main" id="{A59C4852-549C-1E46-82ED-63D10BDE9AF2}"/>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t="7298" b="29352"/>
          <a:stretch/>
        </p:blipFill>
        <p:spPr bwMode="auto">
          <a:xfrm>
            <a:off x="3284337" y="2482455"/>
            <a:ext cx="3601048" cy="2420902"/>
          </a:xfrm>
          <a:prstGeom prst="rect">
            <a:avLst/>
          </a:prstGeom>
          <a:ln>
            <a:noFill/>
          </a:ln>
          <a:effectLst/>
          <a:extLst>
            <a:ext uri="{909E8E84-426E-40DD-AFC4-6F175D3DCCD1}">
              <a14:hiddenFill xmlns:a14="http://schemas.microsoft.com/office/drawing/2010/main">
                <a:solidFill>
                  <a:srgbClr val="FFFFFF"/>
                </a:solidFill>
              </a14:hiddenFill>
            </a:ext>
          </a:extLst>
        </p:spPr>
      </p:pic>
      <p:grpSp>
        <p:nvGrpSpPr>
          <p:cNvPr id="23" name="グループ化 22">
            <a:extLst>
              <a:ext uri="{FF2B5EF4-FFF2-40B4-BE49-F238E27FC236}">
                <a16:creationId xmlns:a16="http://schemas.microsoft.com/office/drawing/2014/main" id="{C65C51CC-E118-4F46-BC97-AAE342996EF2}"/>
              </a:ext>
            </a:extLst>
          </p:cNvPr>
          <p:cNvGrpSpPr/>
          <p:nvPr/>
        </p:nvGrpSpPr>
        <p:grpSpPr>
          <a:xfrm>
            <a:off x="95902" y="75692"/>
            <a:ext cx="6664234" cy="1270342"/>
            <a:chOff x="95902" y="45212"/>
            <a:chExt cx="6664234" cy="1270342"/>
          </a:xfrm>
        </p:grpSpPr>
        <p:cxnSp>
          <p:nvCxnSpPr>
            <p:cNvPr id="64" name="直線コネクタ 63">
              <a:extLst>
                <a:ext uri="{FF2B5EF4-FFF2-40B4-BE49-F238E27FC236}">
                  <a16:creationId xmlns:a16="http://schemas.microsoft.com/office/drawing/2014/main" id="{15303872-5276-4DE2-8AA2-3E9A084B3A55}"/>
                </a:ext>
              </a:extLst>
            </p:cNvPr>
            <p:cNvCxnSpPr>
              <a:cxnSpLocks/>
            </p:cNvCxnSpPr>
            <p:nvPr/>
          </p:nvCxnSpPr>
          <p:spPr>
            <a:xfrm>
              <a:off x="95902" y="45212"/>
              <a:ext cx="0" cy="1270342"/>
            </a:xfrm>
            <a:prstGeom prst="line">
              <a:avLst/>
            </a:prstGeom>
            <a:ln w="76200" cap="rnd">
              <a:solidFill>
                <a:schemeClr val="bg1"/>
              </a:solidFill>
              <a:prstDash val="sysDot"/>
              <a:round/>
            </a:ln>
          </p:spPr>
          <p:style>
            <a:lnRef idx="1">
              <a:schemeClr val="accent1"/>
            </a:lnRef>
            <a:fillRef idx="0">
              <a:schemeClr val="accent1"/>
            </a:fillRef>
            <a:effectRef idx="0">
              <a:schemeClr val="accent1"/>
            </a:effectRef>
            <a:fontRef idx="minor">
              <a:schemeClr val="tx1"/>
            </a:fontRef>
          </p:style>
        </p:cxnSp>
        <p:cxnSp>
          <p:nvCxnSpPr>
            <p:cNvPr id="65" name="直線コネクタ 64">
              <a:extLst>
                <a:ext uri="{FF2B5EF4-FFF2-40B4-BE49-F238E27FC236}">
                  <a16:creationId xmlns:a16="http://schemas.microsoft.com/office/drawing/2014/main" id="{8F9D1E3B-FB1D-49B4-AA0C-27BC54FDC4BE}"/>
                </a:ext>
              </a:extLst>
            </p:cNvPr>
            <p:cNvCxnSpPr>
              <a:cxnSpLocks/>
            </p:cNvCxnSpPr>
            <p:nvPr/>
          </p:nvCxnSpPr>
          <p:spPr>
            <a:xfrm>
              <a:off x="6760136" y="45212"/>
              <a:ext cx="0" cy="1270342"/>
            </a:xfrm>
            <a:prstGeom prst="line">
              <a:avLst/>
            </a:prstGeom>
            <a:ln w="76200" cap="rnd">
              <a:solidFill>
                <a:schemeClr val="bg1"/>
              </a:solidFill>
              <a:prstDash val="sysDot"/>
              <a:round/>
            </a:ln>
          </p:spPr>
          <p:style>
            <a:lnRef idx="1">
              <a:schemeClr val="accent1"/>
            </a:lnRef>
            <a:fillRef idx="0">
              <a:schemeClr val="accent1"/>
            </a:fillRef>
            <a:effectRef idx="0">
              <a:schemeClr val="accent1"/>
            </a:effectRef>
            <a:fontRef idx="minor">
              <a:schemeClr val="tx1"/>
            </a:fontRef>
          </p:style>
        </p:cxnSp>
        <p:cxnSp>
          <p:nvCxnSpPr>
            <p:cNvPr id="66" name="直線コネクタ 65">
              <a:extLst>
                <a:ext uri="{FF2B5EF4-FFF2-40B4-BE49-F238E27FC236}">
                  <a16:creationId xmlns:a16="http://schemas.microsoft.com/office/drawing/2014/main" id="{BB548C49-F70E-4092-B4A6-D7411A31BF2A}"/>
                </a:ext>
              </a:extLst>
            </p:cNvPr>
            <p:cNvCxnSpPr>
              <a:cxnSpLocks/>
            </p:cNvCxnSpPr>
            <p:nvPr/>
          </p:nvCxnSpPr>
          <p:spPr>
            <a:xfrm>
              <a:off x="230694" y="1271099"/>
              <a:ext cx="6529442" cy="0"/>
            </a:xfrm>
            <a:prstGeom prst="line">
              <a:avLst/>
            </a:prstGeom>
            <a:ln w="76200" cap="rnd">
              <a:solidFill>
                <a:schemeClr val="bg1"/>
              </a:solidFill>
              <a:prstDash val="sysDot"/>
              <a:round/>
            </a:ln>
          </p:spPr>
          <p:style>
            <a:lnRef idx="1">
              <a:schemeClr val="accent1"/>
            </a:lnRef>
            <a:fillRef idx="0">
              <a:schemeClr val="accent1"/>
            </a:fillRef>
            <a:effectRef idx="0">
              <a:schemeClr val="accent1"/>
            </a:effectRef>
            <a:fontRef idx="minor">
              <a:schemeClr val="tx1"/>
            </a:fontRef>
          </p:style>
        </p:cxnSp>
      </p:grpSp>
      <p:cxnSp>
        <p:nvCxnSpPr>
          <p:cNvPr id="14" name="直線コネクタ 13">
            <a:extLst>
              <a:ext uri="{FF2B5EF4-FFF2-40B4-BE49-F238E27FC236}">
                <a16:creationId xmlns:a16="http://schemas.microsoft.com/office/drawing/2014/main" id="{316F9AEC-5F8B-4AEF-82D8-79DBF7A0AFAD}"/>
              </a:ext>
            </a:extLst>
          </p:cNvPr>
          <p:cNvCxnSpPr>
            <a:cxnSpLocks/>
          </p:cNvCxnSpPr>
          <p:nvPr/>
        </p:nvCxnSpPr>
        <p:spPr>
          <a:xfrm>
            <a:off x="2447636" y="234275"/>
            <a:ext cx="295508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67" name="正方形/長方形 66">
            <a:extLst>
              <a:ext uri="{FF2B5EF4-FFF2-40B4-BE49-F238E27FC236}">
                <a16:creationId xmlns:a16="http://schemas.microsoft.com/office/drawing/2014/main" id="{98F7EDED-62FA-4839-A559-307574CB2582}"/>
              </a:ext>
            </a:extLst>
          </p:cNvPr>
          <p:cNvSpPr/>
          <p:nvPr/>
        </p:nvSpPr>
        <p:spPr bwMode="auto">
          <a:xfrm>
            <a:off x="1140777" y="5200501"/>
            <a:ext cx="1262531" cy="232959"/>
          </a:xfrm>
          <a:prstGeom prst="rect">
            <a:avLst/>
          </a:prstGeom>
          <a:noFill/>
          <a:ln w="28575">
            <a:noFill/>
            <a:round/>
            <a:headEnd/>
            <a:tailEnd/>
          </a:ln>
        </p:spPr>
        <p:txBody>
          <a:bodyPr wrap="none" lIns="90000" tIns="46800" rIns="90000" bIns="46800" rtlCol="0" anchor="ctr">
            <a:prstTxWarp prst="textNoShape">
              <a:avLst/>
            </a:prstTxWarp>
          </a:bodyPr>
          <a:lstStyle/>
          <a:p>
            <a:pPr algn="r">
              <a:buFontTx/>
              <a:buNone/>
            </a:pPr>
            <a:r>
              <a:rPr lang="ja-JP" altLang="en-US" sz="1000" dirty="0">
                <a:solidFill>
                  <a:schemeClr val="tx1">
                    <a:lumMod val="65000"/>
                    <a:lumOff val="35000"/>
                  </a:schemeClr>
                </a:solidFill>
                <a:latin typeface="Meiryo UI" panose="020B0604030504040204" pitchFamily="50" charset="-128"/>
                <a:ea typeface="Meiryo UI" panose="020B0604030504040204" pitchFamily="50" charset="-128"/>
                <a:cs typeface="Migu 1C" pitchFamily="50" charset="-128"/>
              </a:rPr>
              <a:t>▲電子版単行本</a:t>
            </a:r>
            <a:endParaRPr kumimoji="1" lang="ja-JP" altLang="en-US" sz="1000" dirty="0">
              <a:solidFill>
                <a:schemeClr val="tx1">
                  <a:lumMod val="65000"/>
                  <a:lumOff val="35000"/>
                </a:schemeClr>
              </a:solidFill>
              <a:latin typeface="Meiryo UI" panose="020B0604030504040204" pitchFamily="50" charset="-128"/>
              <a:ea typeface="Meiryo UI" panose="020B0604030504040204" pitchFamily="50" charset="-128"/>
              <a:cs typeface="Migu 1C" pitchFamily="50" charset="-128"/>
            </a:endParaRPr>
          </a:p>
        </p:txBody>
      </p:sp>
      <p:pic>
        <p:nvPicPr>
          <p:cNvPr id="4" name="図 3" descr="プレート が含まれている画像&#10;&#10;自動的に生成された説明">
            <a:extLst>
              <a:ext uri="{FF2B5EF4-FFF2-40B4-BE49-F238E27FC236}">
                <a16:creationId xmlns:a16="http://schemas.microsoft.com/office/drawing/2014/main" id="{55092625-B552-0245-BC1F-6538A677CF12}"/>
              </a:ext>
            </a:extLst>
          </p:cNvPr>
          <p:cNvPicPr>
            <a:picLocks noChangeAspect="1"/>
          </p:cNvPicPr>
          <p:nvPr/>
        </p:nvPicPr>
        <p:blipFill>
          <a:blip r:embed="rId11"/>
          <a:stretch>
            <a:fillRect/>
          </a:stretch>
        </p:blipFill>
        <p:spPr>
          <a:xfrm>
            <a:off x="5511199" y="131743"/>
            <a:ext cx="1069833" cy="342038"/>
          </a:xfrm>
          <a:prstGeom prst="rect">
            <a:avLst/>
          </a:prstGeom>
        </p:spPr>
      </p:pic>
      <p:sp>
        <p:nvSpPr>
          <p:cNvPr id="47" name="正方形/長方形 46">
            <a:extLst>
              <a:ext uri="{FF2B5EF4-FFF2-40B4-BE49-F238E27FC236}">
                <a16:creationId xmlns:a16="http://schemas.microsoft.com/office/drawing/2014/main" id="{60493A45-0711-0248-A806-68703DF84D72}"/>
              </a:ext>
            </a:extLst>
          </p:cNvPr>
          <p:cNvSpPr/>
          <p:nvPr/>
        </p:nvSpPr>
        <p:spPr>
          <a:xfrm>
            <a:off x="6234581" y="8620936"/>
            <a:ext cx="576064" cy="4907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4000" i="1" dirty="0">
                <a:solidFill>
                  <a:schemeClr val="bg1">
                    <a:lumMod val="75000"/>
                  </a:schemeClr>
                </a:solidFill>
                <a:latin typeface="Hiragino Kaku Gothic Std W8" charset="-128"/>
                <a:ea typeface="Hiragino Kaku Gothic Std W8" charset="-128"/>
                <a:cs typeface="Hiragino Kaku Gothic Std W8" charset="-128"/>
              </a:rPr>
              <a:t>3</a:t>
            </a:r>
            <a:endParaRPr kumimoji="1" lang="ja-JP" altLang="en-US" sz="4000" i="1" dirty="0">
              <a:solidFill>
                <a:schemeClr val="bg1">
                  <a:lumMod val="75000"/>
                </a:schemeClr>
              </a:solidFill>
              <a:latin typeface="Hiragino Kaku Gothic Std W8" charset="-128"/>
              <a:ea typeface="Hiragino Kaku Gothic Std W8" charset="-128"/>
              <a:cs typeface="Hiragino Kaku Gothic Std W8" charset="-128"/>
            </a:endParaRPr>
          </a:p>
        </p:txBody>
      </p:sp>
      <p:sp>
        <p:nvSpPr>
          <p:cNvPr id="51" name="正方形/長方形 50">
            <a:extLst>
              <a:ext uri="{FF2B5EF4-FFF2-40B4-BE49-F238E27FC236}">
                <a16:creationId xmlns:a16="http://schemas.microsoft.com/office/drawing/2014/main" id="{FC50E898-33DF-4E65-AA0A-BD4D5DD2340A}"/>
              </a:ext>
            </a:extLst>
          </p:cNvPr>
          <p:cNvSpPr/>
          <p:nvPr/>
        </p:nvSpPr>
        <p:spPr>
          <a:xfrm>
            <a:off x="5143642" y="8898632"/>
            <a:ext cx="946093" cy="230832"/>
          </a:xfrm>
          <a:prstGeom prst="rect">
            <a:avLst/>
          </a:prstGeom>
        </p:spPr>
        <p:txBody>
          <a:bodyPr wrap="none">
            <a:spAutoFit/>
          </a:bodyPr>
          <a:lstStyle/>
          <a:p>
            <a:r>
              <a:rPr lang="en-US" altLang="ja-JP" sz="900" dirty="0">
                <a:solidFill>
                  <a:schemeClr val="bg1"/>
                </a:solidFill>
              </a:rPr>
              <a:t>ℂ2020</a:t>
            </a:r>
            <a:r>
              <a:rPr lang="ja-JP" altLang="en-US" sz="900" dirty="0">
                <a:solidFill>
                  <a:schemeClr val="bg1"/>
                </a:solidFill>
              </a:rPr>
              <a:t>　講談社</a:t>
            </a:r>
          </a:p>
        </p:txBody>
      </p:sp>
      <p:cxnSp>
        <p:nvCxnSpPr>
          <p:cNvPr id="55" name="直線コネクタ 54">
            <a:extLst>
              <a:ext uri="{FF2B5EF4-FFF2-40B4-BE49-F238E27FC236}">
                <a16:creationId xmlns:a16="http://schemas.microsoft.com/office/drawing/2014/main" id="{43083E48-F506-4E69-9386-374A348A401A}"/>
              </a:ext>
            </a:extLst>
          </p:cNvPr>
          <p:cNvCxnSpPr>
            <a:cxnSpLocks/>
          </p:cNvCxnSpPr>
          <p:nvPr/>
        </p:nvCxnSpPr>
        <p:spPr>
          <a:xfrm>
            <a:off x="0" y="8784773"/>
            <a:ext cx="6017624" cy="0"/>
          </a:xfrm>
          <a:prstGeom prst="line">
            <a:avLst/>
          </a:prstGeom>
          <a:ln w="38100">
            <a:solidFill>
              <a:srgbClr val="FF90CD"/>
            </a:solidFill>
          </a:ln>
        </p:spPr>
        <p:style>
          <a:lnRef idx="1">
            <a:schemeClr val="accent1"/>
          </a:lnRef>
          <a:fillRef idx="0">
            <a:schemeClr val="accent1"/>
          </a:fillRef>
          <a:effectRef idx="0">
            <a:schemeClr val="accent1"/>
          </a:effectRef>
          <a:fontRef idx="minor">
            <a:schemeClr val="tx1"/>
          </a:fontRef>
        </p:style>
      </p:cxnSp>
      <p:sp>
        <p:nvSpPr>
          <p:cNvPr id="58" name="AutoShape 35">
            <a:extLst>
              <a:ext uri="{FF2B5EF4-FFF2-40B4-BE49-F238E27FC236}">
                <a16:creationId xmlns:a16="http://schemas.microsoft.com/office/drawing/2014/main" id="{FEF85560-A269-654C-935A-74D33C7D51BA}"/>
              </a:ext>
            </a:extLst>
          </p:cNvPr>
          <p:cNvSpPr>
            <a:spLocks noChangeArrowheads="1"/>
          </p:cNvSpPr>
          <p:nvPr/>
        </p:nvSpPr>
        <p:spPr bwMode="auto">
          <a:xfrm>
            <a:off x="135430" y="2190430"/>
            <a:ext cx="4518631" cy="1916524"/>
          </a:xfrm>
          <a:prstGeom prst="roundRect">
            <a:avLst>
              <a:gd name="adj" fmla="val 570"/>
            </a:avLst>
          </a:prstGeom>
          <a:noFill/>
          <a:ln w="3175">
            <a:noFill/>
            <a:round/>
            <a:headEnd/>
            <a:tailEnd/>
          </a:ln>
        </p:spPr>
        <p:txBody>
          <a:bodyPr wrap="none" lIns="90000" tIns="46800" rIns="90000" bIns="46800" anchor="ctr"/>
          <a:lstStyle/>
          <a:p>
            <a:pPr>
              <a:lnSpc>
                <a:spcPct val="150000"/>
              </a:lnSpc>
              <a:spcBef>
                <a:spcPct val="20000"/>
              </a:spcBef>
            </a:pPr>
            <a:r>
              <a:rPr lang="en-US" altLang="ja-JP" sz="1100" b="1" dirty="0">
                <a:latin typeface="Meiryo UI" panose="020B0604030504040204" pitchFamily="50" charset="-128"/>
                <a:ea typeface="Meiryo UI" panose="020B0604030504040204" pitchFamily="50" charset="-128"/>
              </a:rPr>
              <a:t>with</a:t>
            </a:r>
            <a:r>
              <a:rPr lang="ja-JP" altLang="en-US" sz="1100" b="1" dirty="0">
                <a:latin typeface="Meiryo UI" panose="020B0604030504040204" pitchFamily="50" charset="-128"/>
                <a:ea typeface="Meiryo UI" panose="020B0604030504040204" pitchFamily="50" charset="-128"/>
              </a:rPr>
              <a:t>読者へのアンケート</a:t>
            </a:r>
            <a:r>
              <a:rPr lang="ja-JP" altLang="en-US" sz="1100" b="1">
                <a:latin typeface="Meiryo UI" panose="020B0604030504040204" pitchFamily="50" charset="-128"/>
                <a:ea typeface="Meiryo UI" panose="020B0604030504040204" pitchFamily="50" charset="-128"/>
              </a:rPr>
              <a:t>や、</a:t>
            </a:r>
            <a:endParaRPr lang="en-US" altLang="ja-JP" sz="1100" b="1" dirty="0">
              <a:latin typeface="Meiryo UI" panose="020B0604030504040204" pitchFamily="50" charset="-128"/>
              <a:ea typeface="Meiryo UI" panose="020B0604030504040204" pitchFamily="50" charset="-128"/>
            </a:endParaRPr>
          </a:p>
          <a:p>
            <a:pPr>
              <a:lnSpc>
                <a:spcPct val="150000"/>
              </a:lnSpc>
              <a:spcBef>
                <a:spcPct val="20000"/>
              </a:spcBef>
            </a:pPr>
            <a:r>
              <a:rPr lang="ja-JP" altLang="en-US" sz="1100" b="1">
                <a:latin typeface="Meiryo UI" panose="020B0604030504040204" pitchFamily="50" charset="-128"/>
                <a:ea typeface="Meiryo UI" panose="020B0604030504040204" pitchFamily="50" charset="-128"/>
              </a:rPr>
              <a:t>座談会</a:t>
            </a:r>
            <a:r>
              <a:rPr lang="ja-JP" altLang="en-US" sz="1100" b="1" dirty="0">
                <a:latin typeface="Meiryo UI" panose="020B0604030504040204" pitchFamily="50" charset="-128"/>
                <a:ea typeface="Meiryo UI" panose="020B0604030504040204" pitchFamily="50" charset="-128"/>
              </a:rPr>
              <a:t>を元にしたリアルな</a:t>
            </a:r>
            <a:r>
              <a:rPr lang="en-US" altLang="ja-JP" sz="1100" b="1" dirty="0">
                <a:latin typeface="Meiryo UI" panose="020B0604030504040204" pitchFamily="50" charset="-128"/>
                <a:ea typeface="Meiryo UI" panose="020B0604030504040204" pitchFamily="50" charset="-128"/>
              </a:rPr>
              <a:t>OL</a:t>
            </a:r>
            <a:r>
              <a:rPr lang="ja-JP" altLang="en-US" sz="1100" b="1" dirty="0">
                <a:latin typeface="Meiryo UI" panose="020B0604030504040204" pitchFamily="50" charset="-128"/>
                <a:ea typeface="Meiryo UI" panose="020B0604030504040204" pitchFamily="50" charset="-128"/>
              </a:rPr>
              <a:t>の婚活</a:t>
            </a:r>
            <a:r>
              <a:rPr lang="ja-JP" altLang="en-US" sz="1100" b="1">
                <a:latin typeface="Meiryo UI" panose="020B0604030504040204" pitchFamily="50" charset="-128"/>
                <a:ea typeface="Meiryo UI" panose="020B0604030504040204" pitchFamily="50" charset="-128"/>
              </a:rPr>
              <a:t>エピソード、</a:t>
            </a:r>
            <a:endParaRPr lang="en-US" altLang="ja-JP" sz="1100" b="1" dirty="0">
              <a:latin typeface="Meiryo UI" panose="020B0604030504040204" pitchFamily="50" charset="-128"/>
              <a:ea typeface="Meiryo UI" panose="020B0604030504040204" pitchFamily="50" charset="-128"/>
            </a:endParaRPr>
          </a:p>
          <a:p>
            <a:pPr>
              <a:lnSpc>
                <a:spcPct val="150000"/>
              </a:lnSpc>
              <a:spcBef>
                <a:spcPct val="20000"/>
              </a:spcBef>
            </a:pPr>
            <a:r>
              <a:rPr lang="ja-JP" altLang="en-US" sz="1100" b="1">
                <a:latin typeface="Meiryo UI" panose="020B0604030504040204" pitchFamily="50" charset="-128"/>
                <a:ea typeface="Meiryo UI" panose="020B0604030504040204" pitchFamily="50" charset="-128"/>
              </a:rPr>
              <a:t>お役</a:t>
            </a:r>
            <a:r>
              <a:rPr lang="ja-JP" altLang="en-US" sz="1100" b="1" dirty="0">
                <a:latin typeface="Meiryo UI" panose="020B0604030504040204" pitchFamily="50" charset="-128"/>
                <a:ea typeface="Meiryo UI" panose="020B0604030504040204" pitchFamily="50" charset="-128"/>
              </a:rPr>
              <a:t>立ちな婚活情報</a:t>
            </a:r>
            <a:r>
              <a:rPr lang="ja-JP" altLang="en-US" sz="1100" b="1">
                <a:latin typeface="Meiryo UI" panose="020B0604030504040204" pitchFamily="50" charset="-128"/>
                <a:ea typeface="Meiryo UI" panose="020B0604030504040204" pitchFamily="50" charset="-128"/>
              </a:rPr>
              <a:t>を盛り込んだ共感度満点の</a:t>
            </a:r>
            <a:endParaRPr lang="en-US" altLang="ja-JP" sz="1100" b="1" dirty="0">
              <a:latin typeface="Meiryo UI" panose="020B0604030504040204" pitchFamily="50" charset="-128"/>
              <a:ea typeface="Meiryo UI" panose="020B0604030504040204" pitchFamily="50" charset="-128"/>
            </a:endParaRPr>
          </a:p>
          <a:p>
            <a:pPr>
              <a:lnSpc>
                <a:spcPct val="150000"/>
              </a:lnSpc>
              <a:spcBef>
                <a:spcPct val="20000"/>
              </a:spcBef>
            </a:pPr>
            <a:r>
              <a:rPr lang="ja-JP" altLang="en-US" sz="1100" b="1">
                <a:latin typeface="Meiryo UI" panose="020B0604030504040204" pitchFamily="50" charset="-128"/>
                <a:ea typeface="Meiryo UI" panose="020B0604030504040204" pitchFamily="50" charset="-128"/>
              </a:rPr>
              <a:t>婚活マンガ「ピーナッツバターサンドウィッチ」！</a:t>
            </a:r>
            <a:endParaRPr lang="en-US" altLang="ja-JP" sz="1100" b="1" dirty="0">
              <a:latin typeface="Meiryo UI" panose="020B0604030504040204" pitchFamily="50" charset="-128"/>
              <a:ea typeface="Meiryo UI" panose="020B0604030504040204" pitchFamily="50" charset="-128"/>
            </a:endParaRPr>
          </a:p>
          <a:p>
            <a:pPr>
              <a:lnSpc>
                <a:spcPct val="150000"/>
              </a:lnSpc>
              <a:spcBef>
                <a:spcPct val="20000"/>
              </a:spcBef>
            </a:pPr>
            <a:r>
              <a:rPr lang="ja-JP" altLang="en-US" sz="1100" b="1">
                <a:latin typeface="Meiryo UI" panose="020B0604030504040204" pitchFamily="50" charset="-128"/>
                <a:ea typeface="Meiryo UI" panose="020B0604030504040204" pitchFamily="50" charset="-128"/>
              </a:rPr>
              <a:t>実際</a:t>
            </a:r>
            <a:r>
              <a:rPr lang="ja-JP" altLang="en-US" sz="1100" b="1" dirty="0">
                <a:latin typeface="Meiryo UI" panose="020B0604030504040204" pitchFamily="50" charset="-128"/>
                <a:ea typeface="Meiryo UI" panose="020B0604030504040204" pitchFamily="50" charset="-128"/>
              </a:rPr>
              <a:t>いい男がいる婚活アプリ</a:t>
            </a:r>
            <a:r>
              <a:rPr lang="ja-JP" altLang="en-US" sz="1100" b="1">
                <a:latin typeface="Meiryo UI" panose="020B0604030504040204" pitchFamily="50" charset="-128"/>
                <a:ea typeface="Meiryo UI" panose="020B0604030504040204" pitchFamily="50" charset="-128"/>
              </a:rPr>
              <a:t>って？</a:t>
            </a:r>
            <a:endParaRPr lang="en-US" altLang="ja-JP" sz="1100" b="1" dirty="0">
              <a:latin typeface="Meiryo UI" panose="020B0604030504040204" pitchFamily="50" charset="-128"/>
              <a:ea typeface="Meiryo UI" panose="020B0604030504040204" pitchFamily="50" charset="-128"/>
            </a:endParaRPr>
          </a:p>
          <a:p>
            <a:pPr>
              <a:lnSpc>
                <a:spcPct val="150000"/>
              </a:lnSpc>
              <a:spcBef>
                <a:spcPct val="20000"/>
              </a:spcBef>
            </a:pPr>
            <a:r>
              <a:rPr lang="en-US" altLang="ja-JP" sz="1100" b="1" dirty="0">
                <a:latin typeface="Meiryo UI" panose="020B0604030504040204" pitchFamily="50" charset="-128"/>
                <a:ea typeface="Meiryo UI" panose="020B0604030504040204" pitchFamily="50" charset="-128"/>
              </a:rPr>
              <a:t> </a:t>
            </a:r>
            <a:r>
              <a:rPr lang="ja-JP" altLang="en-US" sz="1100" b="1">
                <a:latin typeface="Meiryo UI" panose="020B0604030504040204" pitchFamily="50" charset="-128"/>
                <a:ea typeface="Meiryo UI" panose="020B0604030504040204" pitchFamily="50" charset="-128"/>
              </a:rPr>
              <a:t>婚活パーティーって</a:t>
            </a:r>
            <a:r>
              <a:rPr lang="ja-JP" altLang="en-US" sz="1100" b="1" dirty="0">
                <a:latin typeface="Meiryo UI" panose="020B0604030504040204" pitchFamily="50" charset="-128"/>
                <a:ea typeface="Meiryo UI" panose="020B0604030504040204" pitchFamily="50" charset="-128"/>
              </a:rPr>
              <a:t>実際どうな</a:t>
            </a:r>
            <a:r>
              <a:rPr lang="ja-JP" altLang="en-US" sz="1100" b="1">
                <a:latin typeface="Meiryo UI" panose="020B0604030504040204" pitchFamily="50" charset="-128"/>
                <a:ea typeface="Meiryo UI" panose="020B0604030504040204" pitchFamily="50" charset="-128"/>
              </a:rPr>
              <a:t>の？</a:t>
            </a:r>
            <a:endParaRPr lang="en-US" altLang="ja-JP" sz="1100" b="1" dirty="0">
              <a:latin typeface="Meiryo UI" panose="020B0604030504040204" pitchFamily="50" charset="-128"/>
              <a:ea typeface="Meiryo UI" panose="020B0604030504040204" pitchFamily="50" charset="-128"/>
            </a:endParaRPr>
          </a:p>
          <a:p>
            <a:pPr>
              <a:lnSpc>
                <a:spcPct val="150000"/>
              </a:lnSpc>
              <a:spcBef>
                <a:spcPct val="20000"/>
              </a:spcBef>
            </a:pPr>
            <a:r>
              <a:rPr lang="ja-JP" altLang="en-US" sz="1100" b="1">
                <a:latin typeface="Meiryo UI" panose="020B0604030504040204" pitchFamily="50" charset="-128"/>
                <a:ea typeface="Meiryo UI" panose="020B0604030504040204" pitchFamily="50" charset="-128"/>
              </a:rPr>
              <a:t>長く</a:t>
            </a:r>
            <a:r>
              <a:rPr lang="ja-JP" altLang="en-US" sz="1100" b="1" dirty="0">
                <a:latin typeface="Meiryo UI" panose="020B0604030504040204" pitchFamily="50" charset="-128"/>
                <a:ea typeface="Meiryo UI" panose="020B0604030504040204" pitchFamily="50" charset="-128"/>
              </a:rPr>
              <a:t>付き合った彼とのマンネリ解消法は</a:t>
            </a:r>
            <a:r>
              <a:rPr lang="ja-JP" altLang="en-US" sz="1100" b="1">
                <a:latin typeface="Meiryo UI" panose="020B0604030504040204" pitchFamily="50" charset="-128"/>
                <a:ea typeface="Meiryo UI" panose="020B0604030504040204" pitchFamily="50" charset="-128"/>
              </a:rPr>
              <a:t>？？</a:t>
            </a:r>
            <a:endParaRPr lang="en-US" altLang="ja-JP" sz="1100" b="1" dirty="0">
              <a:latin typeface="Meiryo UI" panose="020B0604030504040204" pitchFamily="50" charset="-128"/>
              <a:ea typeface="Meiryo UI" panose="020B0604030504040204" pitchFamily="50" charset="-128"/>
            </a:endParaRPr>
          </a:p>
          <a:p>
            <a:pPr>
              <a:lnSpc>
                <a:spcPct val="150000"/>
              </a:lnSpc>
              <a:spcBef>
                <a:spcPct val="20000"/>
              </a:spcBef>
            </a:pPr>
            <a:r>
              <a:rPr lang="ja-JP" altLang="en-US" sz="1100" b="1">
                <a:latin typeface="Meiryo UI" panose="020B0604030504040204" pitchFamily="50" charset="-128"/>
                <a:ea typeface="Meiryo UI" panose="020B0604030504040204" pitchFamily="50" charset="-128"/>
              </a:rPr>
              <a:t>・</a:t>
            </a:r>
            <a:r>
              <a:rPr lang="ja-JP" altLang="en-US" sz="1100" b="1" dirty="0">
                <a:latin typeface="Meiryo UI" panose="020B0604030504040204" pitchFamily="50" charset="-128"/>
                <a:ea typeface="Meiryo UI" panose="020B0604030504040204" pitchFamily="50" charset="-128"/>
              </a:rPr>
              <a:t>・・など</a:t>
            </a:r>
            <a:r>
              <a:rPr lang="ja-JP" altLang="en-US" sz="1100" b="1">
                <a:latin typeface="Meiryo UI" panose="020B0604030504040204" pitchFamily="50" charset="-128"/>
                <a:ea typeface="Meiryo UI" panose="020B0604030504040204" pitchFamily="50" charset="-128"/>
              </a:rPr>
              <a:t>、</a:t>
            </a:r>
            <a:r>
              <a:rPr lang="en-US" altLang="ja-JP" sz="1100" b="1" dirty="0">
                <a:latin typeface="Meiryo UI" panose="020B0604030504040204" pitchFamily="50" charset="-128"/>
                <a:ea typeface="Meiryo UI" panose="020B0604030504040204" pitchFamily="50" charset="-128"/>
              </a:rPr>
              <a:t>OL</a:t>
            </a:r>
            <a:r>
              <a:rPr lang="ja-JP" altLang="en-US" sz="1100" b="1">
                <a:latin typeface="Meiryo UI" panose="020B0604030504040204" pitchFamily="50" charset="-128"/>
                <a:ea typeface="Meiryo UI" panose="020B0604030504040204" pitchFamily="50" charset="-128"/>
              </a:rPr>
              <a:t>のリアルデータから生まれた</a:t>
            </a:r>
            <a:endParaRPr lang="en-US" altLang="ja-JP" sz="1100" b="1" dirty="0">
              <a:latin typeface="Meiryo UI" panose="020B0604030504040204" pitchFamily="50" charset="-128"/>
              <a:ea typeface="Meiryo UI" panose="020B0604030504040204" pitchFamily="50" charset="-128"/>
            </a:endParaRPr>
          </a:p>
          <a:p>
            <a:pPr>
              <a:lnSpc>
                <a:spcPct val="150000"/>
              </a:lnSpc>
              <a:spcBef>
                <a:spcPct val="20000"/>
              </a:spcBef>
            </a:pPr>
            <a:r>
              <a:rPr lang="ja-JP" altLang="en-US" sz="1100" b="1">
                <a:latin typeface="Meiryo UI" panose="020B0604030504040204" pitchFamily="50" charset="-128"/>
                <a:ea typeface="Meiryo UI" panose="020B0604030504040204" pitchFamily="50" charset="-128"/>
              </a:rPr>
              <a:t>共感だらけの大人気マンガ！</a:t>
            </a:r>
            <a:endParaRPr lang="en-US" altLang="ja-JP" sz="1100" b="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1" name="テキスト ボックス 60">
            <a:extLst>
              <a:ext uri="{FF2B5EF4-FFF2-40B4-BE49-F238E27FC236}">
                <a16:creationId xmlns:a16="http://schemas.microsoft.com/office/drawing/2014/main" id="{131F4BB4-A0F7-6B4B-9F20-27E35619C39F}"/>
              </a:ext>
            </a:extLst>
          </p:cNvPr>
          <p:cNvSpPr txBox="1"/>
          <p:nvPr/>
        </p:nvSpPr>
        <p:spPr>
          <a:xfrm>
            <a:off x="253303" y="1446940"/>
            <a:ext cx="1288473" cy="461665"/>
          </a:xfrm>
          <a:prstGeom prst="rect">
            <a:avLst/>
          </a:prstGeom>
          <a:noFill/>
        </p:spPr>
        <p:txBody>
          <a:bodyPr wrap="square" rtlCol="0">
            <a:spAutoFit/>
          </a:bodyPr>
          <a:lstStyle/>
          <a:p>
            <a:r>
              <a:rPr kumimoji="1" lang="en-US" altLang="ja-JP" sz="2400" b="1" dirty="0">
                <a:solidFill>
                  <a:srgbClr val="FF90CD"/>
                </a:solidFill>
                <a:latin typeface="Cavolini" panose="020B0604020202020204" pitchFamily="34" charset="0"/>
                <a:cs typeface="Cavolini" panose="020B0604020202020204" pitchFamily="34" charset="0"/>
              </a:rPr>
              <a:t>About</a:t>
            </a:r>
            <a:endParaRPr kumimoji="1" lang="ja-JP" altLang="en-US" sz="2400" b="1">
              <a:solidFill>
                <a:srgbClr val="FF90CD"/>
              </a:solidFill>
              <a:latin typeface="Cavolini" panose="020B0604020202020204" pitchFamily="34" charset="0"/>
              <a:cs typeface="Cavolini" panose="020B0604020202020204" pitchFamily="34" charset="0"/>
            </a:endParaRPr>
          </a:p>
        </p:txBody>
      </p:sp>
    </p:spTree>
    <p:extLst>
      <p:ext uri="{BB962C8B-B14F-4D97-AF65-F5344CB8AC3E}">
        <p14:creationId xmlns:p14="http://schemas.microsoft.com/office/powerpoint/2010/main" val="37138402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テキスト ボックス 46">
            <a:extLst>
              <a:ext uri="{FF2B5EF4-FFF2-40B4-BE49-F238E27FC236}">
                <a16:creationId xmlns:a16="http://schemas.microsoft.com/office/drawing/2014/main" id="{64010D16-04F8-4746-834B-DC127E297761}"/>
              </a:ext>
            </a:extLst>
          </p:cNvPr>
          <p:cNvSpPr txBox="1"/>
          <p:nvPr/>
        </p:nvSpPr>
        <p:spPr>
          <a:xfrm>
            <a:off x="116633" y="1492703"/>
            <a:ext cx="6624735" cy="1086836"/>
          </a:xfrm>
          <a:prstGeom prst="rect">
            <a:avLst/>
          </a:prstGeom>
          <a:noFill/>
        </p:spPr>
        <p:txBody>
          <a:bodyPr wrap="square" rtlCol="0">
            <a:spAutoFit/>
          </a:bodyPr>
          <a:lstStyle/>
          <a:p>
            <a:pPr algn="ctr">
              <a:lnSpc>
                <a:spcPct val="150000"/>
              </a:lnSpc>
            </a:pPr>
            <a:r>
              <a:rPr lang="ja-JP" altLang="en-US" sz="1100" b="1">
                <a:latin typeface="Meiryo" panose="020B0604030504040204" pitchFamily="34" charset="-128"/>
                <a:ea typeface="Meiryo" panose="020B0604030504040204" pitchFamily="34" charset="-128"/>
                <a:cs typeface="Meiryo UI" pitchFamily="50" charset="-128"/>
              </a:rPr>
              <a:t>「</a:t>
            </a:r>
            <a:r>
              <a:rPr lang="ja-JP" altLang="en-US" sz="1100" b="1" dirty="0">
                <a:latin typeface="Meiryo" panose="020B0604030504040204" pitchFamily="34" charset="-128"/>
                <a:ea typeface="Meiryo" panose="020B0604030504040204" pitchFamily="34" charset="-128"/>
                <a:cs typeface="Meiryo UI" pitchFamily="50" charset="-128"/>
              </a:rPr>
              <a:t>ピーナッツバターサンドウィッチ」のメインキャラクターで</a:t>
            </a:r>
            <a:r>
              <a:rPr lang="ja-JP" altLang="en-US" sz="1100" b="1">
                <a:latin typeface="Meiryo" panose="020B0604030504040204" pitchFamily="34" charset="-128"/>
                <a:ea typeface="Meiryo" panose="020B0604030504040204" pitchFamily="34" charset="-128"/>
                <a:cs typeface="Meiryo UI" pitchFamily="50" charset="-128"/>
              </a:rPr>
              <a:t>ある、</a:t>
            </a:r>
            <a:r>
              <a:rPr lang="en-US" altLang="ja-JP" sz="1100" b="1" dirty="0">
                <a:latin typeface="Meiryo" panose="020B0604030504040204" pitchFamily="34" charset="-128"/>
                <a:ea typeface="Meiryo" panose="020B0604030504040204" pitchFamily="34" charset="-128"/>
                <a:cs typeface="Meiryo UI" pitchFamily="50" charset="-128"/>
              </a:rPr>
              <a:t>29</a:t>
            </a:r>
            <a:r>
              <a:rPr lang="ja-JP" altLang="en-US" sz="1100" b="1" dirty="0">
                <a:latin typeface="Meiryo" panose="020B0604030504040204" pitchFamily="34" charset="-128"/>
                <a:ea typeface="Meiryo" panose="020B0604030504040204" pitchFamily="34" charset="-128"/>
                <a:cs typeface="Meiryo UI" pitchFamily="50" charset="-128"/>
              </a:rPr>
              <a:t>歳で婚活中の仲良し</a:t>
            </a:r>
            <a:r>
              <a:rPr lang="en-US" altLang="ja-JP" sz="1100" b="1" dirty="0">
                <a:latin typeface="Meiryo" panose="020B0604030504040204" pitchFamily="34" charset="-128"/>
                <a:ea typeface="Meiryo" panose="020B0604030504040204" pitchFamily="34" charset="-128"/>
                <a:cs typeface="Meiryo UI" pitchFamily="50" charset="-128"/>
              </a:rPr>
              <a:t>OL4</a:t>
            </a:r>
            <a:r>
              <a:rPr lang="ja-JP" altLang="en-US" sz="1100" b="1">
                <a:latin typeface="Meiryo" panose="020B0604030504040204" pitchFamily="34" charset="-128"/>
                <a:ea typeface="Meiryo" panose="020B0604030504040204" pitchFamily="34" charset="-128"/>
                <a:cs typeface="Meiryo UI" pitchFamily="50" charset="-128"/>
              </a:rPr>
              <a:t>人組。彼女たち</a:t>
            </a:r>
            <a:r>
              <a:rPr lang="ja-JP" altLang="en-US" sz="1100" b="1" dirty="0">
                <a:latin typeface="Meiryo" panose="020B0604030504040204" pitchFamily="34" charset="-128"/>
                <a:ea typeface="Meiryo" panose="020B0604030504040204" pitchFamily="34" charset="-128"/>
                <a:cs typeface="Meiryo UI" pitchFamily="50" charset="-128"/>
              </a:rPr>
              <a:t>を使って、クライアント様の商品に合ったテーマでマンガを描き下ろします。</a:t>
            </a:r>
            <a:endParaRPr lang="en-US" altLang="ja-JP" sz="1100" b="1" dirty="0">
              <a:latin typeface="Meiryo" panose="020B0604030504040204" pitchFamily="34" charset="-128"/>
              <a:ea typeface="Meiryo" panose="020B0604030504040204" pitchFamily="34" charset="-128"/>
              <a:cs typeface="Meiryo UI" pitchFamily="50" charset="-128"/>
            </a:endParaRPr>
          </a:p>
          <a:p>
            <a:pPr algn="ctr">
              <a:lnSpc>
                <a:spcPct val="150000"/>
              </a:lnSpc>
            </a:pPr>
            <a:r>
              <a:rPr lang="ja-JP" altLang="en-US" sz="1100" b="1" dirty="0">
                <a:latin typeface="Meiryo" panose="020B0604030504040204" pitchFamily="34" charset="-128"/>
                <a:ea typeface="Meiryo" panose="020B0604030504040204" pitchFamily="34" charset="-128"/>
                <a:cs typeface="Meiryo UI" pitchFamily="50" charset="-128"/>
              </a:rPr>
              <a:t>さらに、商品理解のための商品</a:t>
            </a:r>
            <a:r>
              <a:rPr lang="ja-JP" altLang="en-US" sz="1100" b="1">
                <a:latin typeface="Meiryo" panose="020B0604030504040204" pitchFamily="34" charset="-128"/>
                <a:ea typeface="Meiryo" panose="020B0604030504040204" pitchFamily="34" charset="-128"/>
                <a:cs typeface="Meiryo UI" pitchFamily="50" charset="-128"/>
              </a:rPr>
              <a:t>紹介もマンガで展開します。</a:t>
            </a:r>
            <a:endParaRPr lang="en-US" altLang="ja-JP" sz="1100" b="1" dirty="0">
              <a:latin typeface="Meiryo" panose="020B0604030504040204" pitchFamily="34" charset="-128"/>
              <a:ea typeface="Meiryo" panose="020B0604030504040204" pitchFamily="34" charset="-128"/>
              <a:cs typeface="Meiryo UI" pitchFamily="50" charset="-128"/>
            </a:endParaRPr>
          </a:p>
          <a:p>
            <a:pPr algn="ctr">
              <a:lnSpc>
                <a:spcPct val="150000"/>
              </a:lnSpc>
            </a:pPr>
            <a:r>
              <a:rPr lang="ja-JP" altLang="en-US" sz="1100" b="1">
                <a:latin typeface="Meiryo" panose="020B0604030504040204" pitchFamily="34" charset="-128"/>
                <a:ea typeface="Meiryo" panose="020B0604030504040204" pitchFamily="34" charset="-128"/>
                <a:cs typeface="Meiryo UI" pitchFamily="50" charset="-128"/>
              </a:rPr>
              <a:t>大人気マンガを活用することで、</a:t>
            </a:r>
            <a:r>
              <a:rPr lang="ja-JP" altLang="en-US" sz="1100" b="1">
                <a:solidFill>
                  <a:srgbClr val="FF0000"/>
                </a:solidFill>
                <a:latin typeface="Meiryo" panose="020B0604030504040204" pitchFamily="34" charset="-128"/>
                <a:ea typeface="Meiryo" panose="020B0604030504040204" pitchFamily="34" charset="-128"/>
                <a:cs typeface="Meiryo UI" pitchFamily="50" charset="-128"/>
              </a:rPr>
              <a:t>興味</a:t>
            </a:r>
            <a:r>
              <a:rPr lang="ja-JP" altLang="en-US" sz="1100" b="1" dirty="0">
                <a:solidFill>
                  <a:srgbClr val="FF0000"/>
                </a:solidFill>
                <a:latin typeface="Meiryo" panose="020B0604030504040204" pitchFamily="34" charset="-128"/>
                <a:ea typeface="Meiryo" panose="020B0604030504040204" pitchFamily="34" charset="-128"/>
                <a:cs typeface="Meiryo UI" pitchFamily="50" charset="-128"/>
              </a:rPr>
              <a:t>喚起から商品理解までが可能なプラン</a:t>
            </a:r>
            <a:r>
              <a:rPr lang="ja-JP" altLang="en-US" sz="1100" b="1" dirty="0">
                <a:latin typeface="Meiryo" panose="020B0604030504040204" pitchFamily="34" charset="-128"/>
                <a:ea typeface="Meiryo" panose="020B0604030504040204" pitchFamily="34" charset="-128"/>
                <a:cs typeface="Meiryo UI" pitchFamily="50" charset="-128"/>
              </a:rPr>
              <a:t>です。</a:t>
            </a:r>
            <a:endParaRPr lang="en-US" altLang="ja-JP" sz="1100" b="1" dirty="0">
              <a:latin typeface="Meiryo" panose="020B0604030504040204" pitchFamily="34" charset="-128"/>
              <a:ea typeface="Meiryo" panose="020B0604030504040204" pitchFamily="34" charset="-128"/>
              <a:cs typeface="Meiryo UI" pitchFamily="50" charset="-128"/>
            </a:endParaRPr>
          </a:p>
        </p:txBody>
      </p:sp>
      <p:sp>
        <p:nvSpPr>
          <p:cNvPr id="49" name="正方形/長方形 48">
            <a:extLst>
              <a:ext uri="{FF2B5EF4-FFF2-40B4-BE49-F238E27FC236}">
                <a16:creationId xmlns:a16="http://schemas.microsoft.com/office/drawing/2014/main" id="{95FF63AE-77E0-8E4A-80FA-A8A5321455B5}"/>
              </a:ext>
            </a:extLst>
          </p:cNvPr>
          <p:cNvSpPr/>
          <p:nvPr/>
        </p:nvSpPr>
        <p:spPr>
          <a:xfrm>
            <a:off x="3451100" y="8465676"/>
            <a:ext cx="2817619" cy="307777"/>
          </a:xfrm>
          <a:prstGeom prst="rect">
            <a:avLst/>
          </a:prstGeom>
        </p:spPr>
        <p:txBody>
          <a:bodyPr wrap="square">
            <a:spAutoFit/>
          </a:bodyPr>
          <a:lstStyle/>
          <a:p>
            <a:pPr algn="r"/>
            <a:r>
              <a:rPr lang="en-US" altLang="ja-JP" sz="1400" b="1" dirty="0">
                <a:solidFill>
                  <a:srgbClr val="FF66CC"/>
                </a:solidFill>
                <a:latin typeface="Meiryo UI" panose="020B0604030504040204" pitchFamily="50" charset="-128"/>
                <a:ea typeface="Meiryo UI" panose="020B0604030504040204" pitchFamily="50" charset="-128"/>
                <a:cs typeface="Meiryo UI" panose="020B0604030504040204" pitchFamily="50" charset="-128"/>
              </a:rPr>
              <a:t>※</a:t>
            </a:r>
            <a:r>
              <a:rPr lang="ja-JP" altLang="en-US" sz="1400" b="1" dirty="0">
                <a:solidFill>
                  <a:srgbClr val="FF66CC"/>
                </a:solidFill>
                <a:latin typeface="Meiryo UI" panose="020B0604030504040204" pitchFamily="50" charset="-128"/>
                <a:ea typeface="Meiryo UI" panose="020B0604030504040204" pitchFamily="50" charset="-128"/>
                <a:cs typeface="Meiryo UI" panose="020B0604030504040204" pitchFamily="50" charset="-128"/>
              </a:rPr>
              <a:t>詳細はお問い合わせ下さい</a:t>
            </a:r>
            <a:endParaRPr lang="en-US" altLang="ja-JP" sz="1600" b="1" dirty="0">
              <a:solidFill>
                <a:srgbClr val="FF66CC"/>
              </a:solidFill>
              <a:latin typeface="Meiryo UI" panose="020B0604030504040204" pitchFamily="50" charset="-128"/>
              <a:ea typeface="Meiryo UI" panose="020B0604030504040204" pitchFamily="50" charset="-128"/>
              <a:cs typeface="Meiryo UI" panose="020B0604030504040204" pitchFamily="50" charset="-128"/>
            </a:endParaRPr>
          </a:p>
        </p:txBody>
      </p:sp>
      <p:pic>
        <p:nvPicPr>
          <p:cNvPr id="20" name="図 19">
            <a:extLst>
              <a:ext uri="{FF2B5EF4-FFF2-40B4-BE49-F238E27FC236}">
                <a16:creationId xmlns:a16="http://schemas.microsoft.com/office/drawing/2014/main" id="{1046518D-942E-294A-9208-5CDFA14752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9517" y="2743968"/>
            <a:ext cx="1988832" cy="3164961"/>
          </a:xfrm>
          <a:prstGeom prst="rect">
            <a:avLst/>
          </a:prstGeom>
          <a:ln w="3175">
            <a:solidFill>
              <a:schemeClr val="tx1">
                <a:lumMod val="50000"/>
                <a:lumOff val="50000"/>
              </a:schemeClr>
            </a:solidFill>
          </a:ln>
          <a:effectLst>
            <a:outerShdw blurRad="50800" dist="38100" dir="2700000" algn="tl" rotWithShape="0">
              <a:prstClr val="black">
                <a:alpha val="40000"/>
              </a:prstClr>
            </a:outerShdw>
          </a:effectLst>
        </p:spPr>
      </p:pic>
      <p:sp>
        <p:nvSpPr>
          <p:cNvPr id="22" name="正方形/長方形 21">
            <a:extLst>
              <a:ext uri="{FF2B5EF4-FFF2-40B4-BE49-F238E27FC236}">
                <a16:creationId xmlns:a16="http://schemas.microsoft.com/office/drawing/2014/main" id="{78B883C0-8386-5642-86CC-08F61DFA143C}"/>
              </a:ext>
            </a:extLst>
          </p:cNvPr>
          <p:cNvSpPr/>
          <p:nvPr/>
        </p:nvSpPr>
        <p:spPr>
          <a:xfrm>
            <a:off x="367155" y="3456066"/>
            <a:ext cx="1251170" cy="655515"/>
          </a:xfrm>
          <a:prstGeom prst="rect">
            <a:avLst/>
          </a:prstGeom>
          <a:noFill/>
          <a:ln w="38100">
            <a:solidFill>
              <a:srgbClr val="FF66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3" name="図 22">
            <a:extLst>
              <a:ext uri="{FF2B5EF4-FFF2-40B4-BE49-F238E27FC236}">
                <a16:creationId xmlns:a16="http://schemas.microsoft.com/office/drawing/2014/main" id="{4B100923-0A7E-0E41-97E2-72B4D4E7F9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7156" y="4497069"/>
            <a:ext cx="1192049" cy="1359118"/>
          </a:xfrm>
          <a:prstGeom prst="rect">
            <a:avLst/>
          </a:prstGeom>
        </p:spPr>
      </p:pic>
      <p:pic>
        <p:nvPicPr>
          <p:cNvPr id="27" name="Picture 4" descr="pattern_1">
            <a:extLst>
              <a:ext uri="{FF2B5EF4-FFF2-40B4-BE49-F238E27FC236}">
                <a16:creationId xmlns:a16="http://schemas.microsoft.com/office/drawing/2014/main" id="{44103CB1-A189-224E-AC92-A268FADD39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51100" y="2761968"/>
            <a:ext cx="2215951" cy="3134161"/>
          </a:xfrm>
          <a:prstGeom prst="rect">
            <a:avLst/>
          </a:prstGeom>
          <a:ln w="38100">
            <a:solidFill>
              <a:srgbClr val="FF66CC"/>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29" name="正方形/長方形 28">
            <a:extLst>
              <a:ext uri="{FF2B5EF4-FFF2-40B4-BE49-F238E27FC236}">
                <a16:creationId xmlns:a16="http://schemas.microsoft.com/office/drawing/2014/main" id="{36578FB1-C8B6-B54B-B949-7B63D2BEEFED}"/>
              </a:ext>
            </a:extLst>
          </p:cNvPr>
          <p:cNvSpPr/>
          <p:nvPr/>
        </p:nvSpPr>
        <p:spPr>
          <a:xfrm>
            <a:off x="455451" y="3581400"/>
            <a:ext cx="1087469" cy="453981"/>
          </a:xfrm>
          <a:prstGeom prst="rect">
            <a:avLst/>
          </a:prstGeom>
          <a:solidFill>
            <a:schemeClr val="tx1">
              <a:lumMod val="65000"/>
              <a:lumOff val="35000"/>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800" b="1" dirty="0">
                <a:latin typeface="Meiryo" panose="020B0604030504040204" pitchFamily="34" charset="-128"/>
                <a:ea typeface="Meiryo" panose="020B0604030504040204" pitchFamily="34" charset="-128"/>
              </a:rPr>
              <a:t>タイトルイラスト</a:t>
            </a:r>
          </a:p>
          <a:p>
            <a:pPr algn="ctr"/>
            <a:r>
              <a:rPr lang="en-US" altLang="ja-JP" sz="800" b="1" dirty="0">
                <a:latin typeface="Meiryo" panose="020B0604030504040204" pitchFamily="34" charset="-128"/>
                <a:ea typeface="Meiryo" panose="020B0604030504040204" pitchFamily="34" charset="-128"/>
              </a:rPr>
              <a:t>1</a:t>
            </a:r>
            <a:r>
              <a:rPr lang="ja-JP" altLang="en-US" sz="800" b="1" dirty="0">
                <a:latin typeface="Meiryo" panose="020B0604030504040204" pitchFamily="34" charset="-128"/>
                <a:ea typeface="Meiryo" panose="020B0604030504040204" pitchFamily="34" charset="-128"/>
              </a:rPr>
              <a:t>カット描き下ろし</a:t>
            </a:r>
          </a:p>
          <a:p>
            <a:pPr algn="ctr"/>
            <a:r>
              <a:rPr lang="en-US" altLang="ja-JP" sz="800" b="1" dirty="0">
                <a:latin typeface="Meiryo" panose="020B0604030504040204" pitchFamily="34" charset="-128"/>
                <a:ea typeface="Meiryo" panose="020B0604030504040204" pitchFamily="34" charset="-128"/>
              </a:rPr>
              <a:t>(</a:t>
            </a:r>
            <a:r>
              <a:rPr lang="ja-JP" altLang="en-US" sz="800" b="1" dirty="0">
                <a:latin typeface="Meiryo" panose="020B0604030504040204" pitchFamily="34" charset="-128"/>
                <a:ea typeface="Meiryo" panose="020B0604030504040204" pitchFamily="34" charset="-128"/>
              </a:rPr>
              <a:t>カラー</a:t>
            </a:r>
            <a:r>
              <a:rPr lang="en-US" altLang="ja-JP" sz="800" b="1" dirty="0">
                <a:latin typeface="Meiryo" panose="020B0604030504040204" pitchFamily="34" charset="-128"/>
                <a:ea typeface="Meiryo" panose="020B0604030504040204" pitchFamily="34" charset="-128"/>
              </a:rPr>
              <a:t>)</a:t>
            </a:r>
          </a:p>
        </p:txBody>
      </p:sp>
      <p:sp>
        <p:nvSpPr>
          <p:cNvPr id="30" name="正方形/長方形 29">
            <a:extLst>
              <a:ext uri="{FF2B5EF4-FFF2-40B4-BE49-F238E27FC236}">
                <a16:creationId xmlns:a16="http://schemas.microsoft.com/office/drawing/2014/main" id="{4B7F6A02-C790-6748-83D3-FC297A8C7213}"/>
              </a:ext>
            </a:extLst>
          </p:cNvPr>
          <p:cNvSpPr/>
          <p:nvPr/>
        </p:nvSpPr>
        <p:spPr>
          <a:xfrm>
            <a:off x="455451" y="4743376"/>
            <a:ext cx="1087470" cy="358495"/>
          </a:xfrm>
          <a:prstGeom prst="rect">
            <a:avLst/>
          </a:prstGeom>
          <a:solidFill>
            <a:schemeClr val="tx1">
              <a:lumMod val="65000"/>
              <a:lumOff val="35000"/>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800" b="1">
                <a:latin typeface="Meiryo" panose="020B0604030504040204" pitchFamily="34" charset="-128"/>
                <a:ea typeface="Meiryo" panose="020B0604030504040204" pitchFamily="34" charset="-128"/>
              </a:rPr>
              <a:t>描き下ろしマンガ</a:t>
            </a:r>
            <a:endParaRPr lang="ja-JP" altLang="en-US" sz="800" b="1" dirty="0">
              <a:latin typeface="Meiryo" panose="020B0604030504040204" pitchFamily="34" charset="-128"/>
              <a:ea typeface="Meiryo" panose="020B0604030504040204" pitchFamily="34" charset="-128"/>
            </a:endParaRPr>
          </a:p>
          <a:p>
            <a:pPr algn="ctr"/>
            <a:r>
              <a:rPr lang="ja-JP" altLang="en-US" sz="800" b="1" dirty="0">
                <a:latin typeface="Meiryo" panose="020B0604030504040204" pitchFamily="34" charset="-128"/>
                <a:ea typeface="Meiryo" panose="020B0604030504040204" pitchFamily="34" charset="-128"/>
              </a:rPr>
              <a:t>モノクロ</a:t>
            </a:r>
            <a:r>
              <a:rPr lang="en-US" altLang="ja-JP" sz="800" b="1" dirty="0">
                <a:latin typeface="Meiryo" panose="020B0604030504040204" pitchFamily="34" charset="-128"/>
                <a:ea typeface="Meiryo" panose="020B0604030504040204" pitchFamily="34" charset="-128"/>
              </a:rPr>
              <a:t>4</a:t>
            </a:r>
            <a:r>
              <a:rPr lang="ja-JP" altLang="en-US" sz="800" b="1" dirty="0">
                <a:latin typeface="Meiryo" panose="020B0604030504040204" pitchFamily="34" charset="-128"/>
                <a:ea typeface="Meiryo" panose="020B0604030504040204" pitchFamily="34" charset="-128"/>
              </a:rPr>
              <a:t>枚分</a:t>
            </a:r>
          </a:p>
        </p:txBody>
      </p:sp>
      <p:sp>
        <p:nvSpPr>
          <p:cNvPr id="31" name="正方形/長方形 30">
            <a:extLst>
              <a:ext uri="{FF2B5EF4-FFF2-40B4-BE49-F238E27FC236}">
                <a16:creationId xmlns:a16="http://schemas.microsoft.com/office/drawing/2014/main" id="{37AD694E-0F5B-8B4A-AEB1-AA31AB6BFF84}"/>
              </a:ext>
            </a:extLst>
          </p:cNvPr>
          <p:cNvSpPr/>
          <p:nvPr/>
        </p:nvSpPr>
        <p:spPr>
          <a:xfrm>
            <a:off x="455452" y="5326793"/>
            <a:ext cx="1087470" cy="460602"/>
          </a:xfrm>
          <a:prstGeom prst="rect">
            <a:avLst/>
          </a:prstGeom>
          <a:solidFill>
            <a:schemeClr val="tx1">
              <a:lumMod val="65000"/>
              <a:lumOff val="35000"/>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800" b="1" dirty="0">
                <a:latin typeface="Meiryo" panose="020B0604030504040204" pitchFamily="34" charset="-128"/>
                <a:ea typeface="Meiryo" panose="020B0604030504040204" pitchFamily="34" charset="-128"/>
              </a:rPr>
              <a:t>クライアント様</a:t>
            </a:r>
            <a:endParaRPr lang="en-US" altLang="ja-JP" sz="800" b="1" dirty="0">
              <a:latin typeface="Meiryo" panose="020B0604030504040204" pitchFamily="34" charset="-128"/>
              <a:ea typeface="Meiryo" panose="020B0604030504040204" pitchFamily="34" charset="-128"/>
            </a:endParaRPr>
          </a:p>
          <a:p>
            <a:pPr algn="ctr"/>
            <a:r>
              <a:rPr lang="ja-JP" altLang="en-US" sz="800" b="1" dirty="0">
                <a:latin typeface="Meiryo" panose="020B0604030504040204" pitchFamily="34" charset="-128"/>
                <a:ea typeface="Meiryo" panose="020B0604030504040204" pitchFamily="34" charset="-128"/>
              </a:rPr>
              <a:t>商品紹介も</a:t>
            </a:r>
          </a:p>
          <a:p>
            <a:pPr algn="ctr"/>
            <a:r>
              <a:rPr lang="ja-JP" altLang="en-US" sz="800" b="1" dirty="0">
                <a:latin typeface="Meiryo" panose="020B0604030504040204" pitchFamily="34" charset="-128"/>
                <a:ea typeface="Meiryo" panose="020B0604030504040204" pitchFamily="34" charset="-128"/>
              </a:rPr>
              <a:t>ページ内に掲載</a:t>
            </a:r>
          </a:p>
        </p:txBody>
      </p:sp>
      <p:sp>
        <p:nvSpPr>
          <p:cNvPr id="32" name="ストライプ矢印 31">
            <a:extLst>
              <a:ext uri="{FF2B5EF4-FFF2-40B4-BE49-F238E27FC236}">
                <a16:creationId xmlns:a16="http://schemas.microsoft.com/office/drawing/2014/main" id="{E1E84D33-7F75-524D-A6B3-29691292169B}"/>
              </a:ext>
            </a:extLst>
          </p:cNvPr>
          <p:cNvSpPr/>
          <p:nvPr/>
        </p:nvSpPr>
        <p:spPr>
          <a:xfrm>
            <a:off x="1530624" y="4637406"/>
            <a:ext cx="1185633" cy="689387"/>
          </a:xfrm>
          <a:prstGeom prst="stripedRightArrow">
            <a:avLst/>
          </a:prstGeom>
          <a:gradFill flip="none" rotWithShape="1">
            <a:gsLst>
              <a:gs pos="0">
                <a:schemeClr val="accent1">
                  <a:lumMod val="5000"/>
                  <a:lumOff val="95000"/>
                </a:schemeClr>
              </a:gs>
              <a:gs pos="74000">
                <a:srgbClr val="FF66CC"/>
              </a:gs>
              <a:gs pos="83000">
                <a:srgbClr val="FF66CC"/>
              </a:gs>
              <a:gs pos="100000">
                <a:srgbClr val="FF66CC"/>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四角形: 角を丸くする 12">
            <a:extLst>
              <a:ext uri="{FF2B5EF4-FFF2-40B4-BE49-F238E27FC236}">
                <a16:creationId xmlns:a16="http://schemas.microsoft.com/office/drawing/2014/main" id="{AB03EAC7-855F-4D90-A02E-AD3727683A1D}"/>
              </a:ext>
            </a:extLst>
          </p:cNvPr>
          <p:cNvSpPr/>
          <p:nvPr/>
        </p:nvSpPr>
        <p:spPr>
          <a:xfrm>
            <a:off x="-99393" y="6593121"/>
            <a:ext cx="5773681" cy="292568"/>
          </a:xfrm>
          <a:prstGeom prst="roundRect">
            <a:avLst/>
          </a:prstGeom>
          <a:solidFill>
            <a:schemeClr val="tx2">
              <a:lumMod val="20000"/>
              <a:lumOff val="80000"/>
            </a:schemeClr>
          </a:solidFill>
        </p:spPr>
        <p:style>
          <a:lnRef idx="0">
            <a:schemeClr val="accent4"/>
          </a:lnRef>
          <a:fillRef idx="3">
            <a:schemeClr val="accent4"/>
          </a:fillRef>
          <a:effectRef idx="3">
            <a:schemeClr val="accent4"/>
          </a:effectRef>
          <a:fontRef idx="minor">
            <a:schemeClr val="lt1"/>
          </a:fontRef>
        </p:style>
        <p:txBody>
          <a:bodyPr rtlCol="0" anchor="ctr"/>
          <a:lstStyle/>
          <a:p>
            <a:pPr algn="ctr"/>
            <a:endParaRPr kumimoji="1" lang="ja-JP" altLang="en-US"/>
          </a:p>
        </p:txBody>
      </p:sp>
      <p:sp>
        <p:nvSpPr>
          <p:cNvPr id="14" name="楕円 13">
            <a:extLst>
              <a:ext uri="{FF2B5EF4-FFF2-40B4-BE49-F238E27FC236}">
                <a16:creationId xmlns:a16="http://schemas.microsoft.com/office/drawing/2014/main" id="{1095D10E-B079-476E-90B9-E7101FDD30B9}"/>
              </a:ext>
            </a:extLst>
          </p:cNvPr>
          <p:cNvSpPr/>
          <p:nvPr/>
        </p:nvSpPr>
        <p:spPr>
          <a:xfrm>
            <a:off x="267847" y="6525148"/>
            <a:ext cx="442533" cy="442533"/>
          </a:xfrm>
          <a:prstGeom prst="ellipse">
            <a:avLst/>
          </a:prstGeom>
          <a:solidFill>
            <a:schemeClr val="bg1">
              <a:lumMod val="95000"/>
            </a:schemeClr>
          </a:solidFill>
          <a:ln w="38100">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テキスト ボックス 40">
            <a:extLst>
              <a:ext uri="{FF2B5EF4-FFF2-40B4-BE49-F238E27FC236}">
                <a16:creationId xmlns:a16="http://schemas.microsoft.com/office/drawing/2014/main" id="{DC1FF7E0-C8AD-43A8-BD6E-63DE00D30B49}"/>
              </a:ext>
            </a:extLst>
          </p:cNvPr>
          <p:cNvSpPr txBox="1"/>
          <p:nvPr/>
        </p:nvSpPr>
        <p:spPr>
          <a:xfrm>
            <a:off x="287813" y="6631298"/>
            <a:ext cx="422567" cy="261610"/>
          </a:xfrm>
          <a:prstGeom prst="rect">
            <a:avLst/>
          </a:prstGeom>
          <a:noFill/>
        </p:spPr>
        <p:txBody>
          <a:bodyPr wrap="square" rtlCol="0">
            <a:spAutoFit/>
          </a:bodyPr>
          <a:lstStyle/>
          <a:p>
            <a:pPr algn="ctr"/>
            <a:r>
              <a:rPr lang="en-US" altLang="ja-JP" sz="1100" b="1" dirty="0">
                <a:latin typeface="Meiryo" panose="020B0604030504040204" pitchFamily="34" charset="-128"/>
                <a:ea typeface="Meiryo" panose="020B0604030504040204" pitchFamily="34" charset="-128"/>
                <a:cs typeface="Meiryo UI" pitchFamily="50" charset="-128"/>
              </a:rPr>
              <a:t>01</a:t>
            </a:r>
          </a:p>
        </p:txBody>
      </p:sp>
      <p:sp>
        <p:nvSpPr>
          <p:cNvPr id="42" name="テキスト ボックス 41">
            <a:extLst>
              <a:ext uri="{FF2B5EF4-FFF2-40B4-BE49-F238E27FC236}">
                <a16:creationId xmlns:a16="http://schemas.microsoft.com/office/drawing/2014/main" id="{3B67DFCC-6AAE-453F-8E7B-318591E6C130}"/>
              </a:ext>
            </a:extLst>
          </p:cNvPr>
          <p:cNvSpPr txBox="1"/>
          <p:nvPr/>
        </p:nvSpPr>
        <p:spPr>
          <a:xfrm>
            <a:off x="723340" y="6638457"/>
            <a:ext cx="4294972" cy="286777"/>
          </a:xfrm>
          <a:prstGeom prst="rect">
            <a:avLst/>
          </a:prstGeom>
          <a:noFill/>
        </p:spPr>
        <p:txBody>
          <a:bodyPr wrap="square" rtlCol="0">
            <a:spAutoFit/>
          </a:bodyPr>
          <a:lstStyle/>
          <a:p>
            <a:r>
              <a:rPr lang="ja-JP" altLang="en-US" sz="1200" b="1"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「ピーナッツバターサンドウィッチ」</a:t>
            </a:r>
            <a:r>
              <a:rPr lang="ja-JP" altLang="en-US" sz="1200" b="1">
                <a:solidFill>
                  <a:prstClr val="black"/>
                </a:solidFill>
                <a:latin typeface="Meiryo UI" panose="020B0604030504040204" pitchFamily="50" charset="-128"/>
                <a:ea typeface="Meiryo UI" panose="020B0604030504040204" pitchFamily="50" charset="-128"/>
                <a:cs typeface="Meiryo UI" panose="020B0604030504040204" pitchFamily="50" charset="-128"/>
              </a:rPr>
              <a:t>特別描き下ろしマンガ</a:t>
            </a:r>
            <a:r>
              <a:rPr lang="ja-JP" altLang="en-US" sz="1200">
                <a:solidFill>
                  <a:prstClr val="black"/>
                </a:solidFill>
                <a:latin typeface="Meiryo UI" panose="020B0604030504040204" pitchFamily="50" charset="-128"/>
                <a:ea typeface="Meiryo UI" panose="020B0604030504040204" pitchFamily="50" charset="-128"/>
                <a:cs typeface="Meiryo UI" panose="020B0604030504040204" pitchFamily="50" charset="-128"/>
              </a:rPr>
              <a:t>　</a:t>
            </a:r>
            <a:r>
              <a:rPr lang="en-US" altLang="ja-JP" sz="1200" b="1"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1</a:t>
            </a:r>
            <a:r>
              <a:rPr lang="ja-JP" altLang="en-US" sz="1200" b="1"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話分</a:t>
            </a:r>
            <a:endParaRPr lang="en-US" altLang="ja-JP" sz="1200" b="1" dirty="0">
              <a:latin typeface="Meiryo" panose="020B0604030504040204" pitchFamily="34" charset="-128"/>
              <a:ea typeface="Meiryo" panose="020B0604030504040204" pitchFamily="34" charset="-128"/>
              <a:cs typeface="Meiryo UI" pitchFamily="50" charset="-128"/>
            </a:endParaRPr>
          </a:p>
        </p:txBody>
      </p:sp>
      <p:sp>
        <p:nvSpPr>
          <p:cNvPr id="43" name="テキスト ボックス 42">
            <a:extLst>
              <a:ext uri="{FF2B5EF4-FFF2-40B4-BE49-F238E27FC236}">
                <a16:creationId xmlns:a16="http://schemas.microsoft.com/office/drawing/2014/main" id="{C52D71F5-043F-4B2D-9FFE-11DD8B5818FF}"/>
              </a:ext>
            </a:extLst>
          </p:cNvPr>
          <p:cNvSpPr txBox="1"/>
          <p:nvPr/>
        </p:nvSpPr>
        <p:spPr>
          <a:xfrm>
            <a:off x="172357" y="6137891"/>
            <a:ext cx="5163041" cy="400110"/>
          </a:xfrm>
          <a:prstGeom prst="rect">
            <a:avLst/>
          </a:prstGeom>
          <a:noFill/>
        </p:spPr>
        <p:txBody>
          <a:bodyPr wrap="square" rtlCol="0">
            <a:spAutoFit/>
          </a:bodyPr>
          <a:lstStyle/>
          <a:p>
            <a:r>
              <a:rPr lang="ja-JP" altLang="en-US" sz="2000" b="1">
                <a:solidFill>
                  <a:srgbClr val="FF90CD"/>
                </a:solidFill>
                <a:latin typeface="Meiryo UI" panose="020B0604030504040204" pitchFamily="50" charset="-128"/>
                <a:ea typeface="Meiryo UI" panose="020B0604030504040204" pitchFamily="50" charset="-128"/>
                <a:cs typeface="Meiryo UI" panose="020B0604030504040204" pitchFamily="50" charset="-128"/>
              </a:rPr>
              <a:t>＜タイアップ概要＞</a:t>
            </a:r>
            <a:endParaRPr lang="en-US" altLang="ja-JP" sz="2000" b="1" dirty="0">
              <a:solidFill>
                <a:srgbClr val="FF90CD"/>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44" name="テキスト ボックス 43">
            <a:extLst>
              <a:ext uri="{FF2B5EF4-FFF2-40B4-BE49-F238E27FC236}">
                <a16:creationId xmlns:a16="http://schemas.microsoft.com/office/drawing/2014/main" id="{CD14E069-A9DC-4785-AED4-C78D270D6EB0}"/>
              </a:ext>
            </a:extLst>
          </p:cNvPr>
          <p:cNvSpPr txBox="1"/>
          <p:nvPr/>
        </p:nvSpPr>
        <p:spPr>
          <a:xfrm>
            <a:off x="751814" y="6885296"/>
            <a:ext cx="4858303" cy="430887"/>
          </a:xfrm>
          <a:prstGeom prst="rect">
            <a:avLst/>
          </a:prstGeom>
          <a:noFill/>
        </p:spPr>
        <p:txBody>
          <a:bodyPr wrap="square" rtlCol="0">
            <a:spAutoFit/>
          </a:bodyPr>
          <a:lstStyle/>
          <a:p>
            <a:pPr marL="171450" indent="-171450">
              <a:buFont typeface="Wingdings" panose="05000000000000000000" pitchFamily="2" charset="2"/>
              <a:buChar char="l"/>
            </a:pPr>
            <a:r>
              <a:rPr lang="ja-JP" altLang="en-US" sz="1100" b="1" dirty="0">
                <a:solidFill>
                  <a:prstClr val="black"/>
                </a:solidFill>
                <a:latin typeface="Meiryo" panose="020B0604030504040204" pitchFamily="34" charset="-128"/>
                <a:ea typeface="Meiryo" panose="020B0604030504040204" pitchFamily="34" charset="-128"/>
                <a:cs typeface="Meiryo UI" panose="020B0604030504040204" pitchFamily="50" charset="-128"/>
              </a:rPr>
              <a:t>描き下ろしタイトル入りカラーイラスト</a:t>
            </a:r>
            <a:r>
              <a:rPr lang="en-US" altLang="ja-JP" sz="1100" b="1" dirty="0">
                <a:solidFill>
                  <a:prstClr val="black"/>
                </a:solidFill>
                <a:latin typeface="Meiryo" panose="020B0604030504040204" pitchFamily="34" charset="-128"/>
                <a:ea typeface="Meiryo" panose="020B0604030504040204" pitchFamily="34" charset="-128"/>
                <a:cs typeface="Meiryo UI" panose="020B0604030504040204" pitchFamily="50" charset="-128"/>
              </a:rPr>
              <a:t>+</a:t>
            </a:r>
            <a:r>
              <a:rPr lang="ja-JP" altLang="en-US" sz="1100" b="1">
                <a:solidFill>
                  <a:prstClr val="black"/>
                </a:solidFill>
                <a:latin typeface="Meiryo" panose="020B0604030504040204" pitchFamily="34" charset="-128"/>
                <a:ea typeface="Meiryo" panose="020B0604030504040204" pitchFamily="34" charset="-128"/>
                <a:cs typeface="Meiryo UI" panose="020B0604030504040204" pitchFamily="50" charset="-128"/>
              </a:rPr>
              <a:t>描き下ろしタイアップマンガ</a:t>
            </a:r>
            <a:endParaRPr lang="en-US" altLang="ja-JP" sz="1100" b="1" dirty="0">
              <a:solidFill>
                <a:prstClr val="black"/>
              </a:solidFill>
              <a:latin typeface="Meiryo" panose="020B0604030504040204" pitchFamily="34" charset="-128"/>
              <a:ea typeface="Meiryo" panose="020B0604030504040204" pitchFamily="34" charset="-128"/>
              <a:cs typeface="Meiryo UI" panose="020B0604030504040204" pitchFamily="50" charset="-128"/>
            </a:endParaRPr>
          </a:p>
          <a:p>
            <a:r>
              <a:rPr lang="ja-JP" altLang="en-US" sz="1100" b="1">
                <a:solidFill>
                  <a:prstClr val="black"/>
                </a:solidFill>
                <a:latin typeface="Meiryo" panose="020B0604030504040204" pitchFamily="34" charset="-128"/>
                <a:ea typeface="Meiryo" panose="020B0604030504040204" pitchFamily="34" charset="-128"/>
                <a:cs typeface="Meiryo UI" panose="020B0604030504040204" pitchFamily="50" charset="-128"/>
              </a:rPr>
              <a:t>　</a:t>
            </a:r>
            <a:r>
              <a:rPr lang="en-US" altLang="ja-JP" sz="1100" b="1" dirty="0">
                <a:solidFill>
                  <a:prstClr val="black"/>
                </a:solidFill>
                <a:latin typeface="Meiryo" panose="020B0604030504040204" pitchFamily="34" charset="-128"/>
                <a:ea typeface="Meiryo" panose="020B0604030504040204" pitchFamily="34" charset="-128"/>
                <a:cs typeface="Meiryo UI" panose="020B0604030504040204" pitchFamily="50" charset="-128"/>
              </a:rPr>
              <a:t> </a:t>
            </a:r>
            <a:r>
              <a:rPr lang="ja-JP" altLang="en-US" sz="1100" b="1">
                <a:solidFill>
                  <a:prstClr val="black"/>
                </a:solidFill>
                <a:latin typeface="Meiryo" panose="020B0604030504040204" pitchFamily="34" charset="-128"/>
                <a:ea typeface="Meiryo" panose="020B0604030504040204" pitchFamily="34" charset="-128"/>
                <a:cs typeface="Meiryo UI" panose="020B0604030504040204" pitchFamily="50" charset="-128"/>
              </a:rPr>
              <a:t>モノクロ</a:t>
            </a:r>
            <a:r>
              <a:rPr lang="en-US" altLang="ja-JP" sz="1100" b="1" dirty="0">
                <a:solidFill>
                  <a:prstClr val="black"/>
                </a:solidFill>
                <a:latin typeface="Meiryo" panose="020B0604030504040204" pitchFamily="34" charset="-128"/>
                <a:ea typeface="Meiryo" panose="020B0604030504040204" pitchFamily="34" charset="-128"/>
                <a:cs typeface="Meiryo UI" panose="020B0604030504040204" pitchFamily="50" charset="-128"/>
              </a:rPr>
              <a:t>4</a:t>
            </a:r>
            <a:r>
              <a:rPr lang="ja-JP" altLang="en-US" sz="1100" b="1" dirty="0">
                <a:solidFill>
                  <a:prstClr val="black"/>
                </a:solidFill>
                <a:latin typeface="Meiryo" panose="020B0604030504040204" pitchFamily="34" charset="-128"/>
                <a:ea typeface="Meiryo" panose="020B0604030504040204" pitchFamily="34" charset="-128"/>
                <a:cs typeface="Meiryo UI" panose="020B0604030504040204" pitchFamily="50" charset="-128"/>
              </a:rPr>
              <a:t>枚分</a:t>
            </a:r>
            <a:endParaRPr lang="en-US" altLang="ja-JP" sz="1100" b="1" dirty="0">
              <a:solidFill>
                <a:prstClr val="black"/>
              </a:solidFill>
              <a:latin typeface="Meiryo" panose="020B0604030504040204" pitchFamily="34" charset="-128"/>
              <a:ea typeface="Meiryo" panose="020B0604030504040204" pitchFamily="34" charset="-128"/>
              <a:cs typeface="Meiryo UI" panose="020B0604030504040204" pitchFamily="50" charset="-128"/>
            </a:endParaRPr>
          </a:p>
        </p:txBody>
      </p:sp>
      <p:sp>
        <p:nvSpPr>
          <p:cNvPr id="45" name="四角形: 角を丸くする 44">
            <a:extLst>
              <a:ext uri="{FF2B5EF4-FFF2-40B4-BE49-F238E27FC236}">
                <a16:creationId xmlns:a16="http://schemas.microsoft.com/office/drawing/2014/main" id="{5B70F6E5-0E31-4C32-B1D6-65BF40741788}"/>
              </a:ext>
            </a:extLst>
          </p:cNvPr>
          <p:cNvSpPr/>
          <p:nvPr/>
        </p:nvSpPr>
        <p:spPr>
          <a:xfrm>
            <a:off x="-99393" y="7265770"/>
            <a:ext cx="5773682" cy="292568"/>
          </a:xfrm>
          <a:prstGeom prst="roundRect">
            <a:avLst/>
          </a:prstGeom>
          <a:solidFill>
            <a:schemeClr val="tx2">
              <a:lumMod val="20000"/>
              <a:lumOff val="80000"/>
            </a:schemeClr>
          </a:solidFill>
        </p:spPr>
        <p:style>
          <a:lnRef idx="0">
            <a:schemeClr val="accent4"/>
          </a:lnRef>
          <a:fillRef idx="3">
            <a:schemeClr val="accent4"/>
          </a:fillRef>
          <a:effectRef idx="3">
            <a:schemeClr val="accent4"/>
          </a:effectRef>
          <a:fontRef idx="minor">
            <a:schemeClr val="lt1"/>
          </a:fontRef>
        </p:style>
        <p:txBody>
          <a:bodyPr rtlCol="0" anchor="ctr"/>
          <a:lstStyle/>
          <a:p>
            <a:pPr algn="ctr"/>
            <a:endParaRPr kumimoji="1" lang="ja-JP" altLang="en-US"/>
          </a:p>
        </p:txBody>
      </p:sp>
      <p:sp>
        <p:nvSpPr>
          <p:cNvPr id="50" name="楕円 49">
            <a:extLst>
              <a:ext uri="{FF2B5EF4-FFF2-40B4-BE49-F238E27FC236}">
                <a16:creationId xmlns:a16="http://schemas.microsoft.com/office/drawing/2014/main" id="{701901E7-AF4D-47BD-BDB7-A46AE4183775}"/>
              </a:ext>
            </a:extLst>
          </p:cNvPr>
          <p:cNvSpPr/>
          <p:nvPr/>
        </p:nvSpPr>
        <p:spPr>
          <a:xfrm>
            <a:off x="267847" y="7197797"/>
            <a:ext cx="442533" cy="442533"/>
          </a:xfrm>
          <a:prstGeom prst="ellipse">
            <a:avLst/>
          </a:prstGeom>
          <a:solidFill>
            <a:schemeClr val="bg1">
              <a:lumMod val="95000"/>
            </a:schemeClr>
          </a:solidFill>
          <a:ln w="38100">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 name="テキスト ボックス 50">
            <a:extLst>
              <a:ext uri="{FF2B5EF4-FFF2-40B4-BE49-F238E27FC236}">
                <a16:creationId xmlns:a16="http://schemas.microsoft.com/office/drawing/2014/main" id="{B2F137A8-345F-44D7-8565-64CCC27CC295}"/>
              </a:ext>
            </a:extLst>
          </p:cNvPr>
          <p:cNvSpPr txBox="1"/>
          <p:nvPr/>
        </p:nvSpPr>
        <p:spPr>
          <a:xfrm>
            <a:off x="287813" y="7303947"/>
            <a:ext cx="422567" cy="261610"/>
          </a:xfrm>
          <a:prstGeom prst="rect">
            <a:avLst/>
          </a:prstGeom>
          <a:noFill/>
        </p:spPr>
        <p:txBody>
          <a:bodyPr wrap="square" rtlCol="0">
            <a:spAutoFit/>
          </a:bodyPr>
          <a:lstStyle/>
          <a:p>
            <a:pPr algn="ctr"/>
            <a:r>
              <a:rPr lang="en-US" altLang="ja-JP" sz="1100" b="1" dirty="0">
                <a:latin typeface="Meiryo" panose="020B0604030504040204" pitchFamily="34" charset="-128"/>
                <a:ea typeface="Meiryo" panose="020B0604030504040204" pitchFamily="34" charset="-128"/>
                <a:cs typeface="Meiryo UI" pitchFamily="50" charset="-128"/>
              </a:rPr>
              <a:t>02</a:t>
            </a:r>
          </a:p>
        </p:txBody>
      </p:sp>
      <p:sp>
        <p:nvSpPr>
          <p:cNvPr id="52" name="テキスト ボックス 51">
            <a:extLst>
              <a:ext uri="{FF2B5EF4-FFF2-40B4-BE49-F238E27FC236}">
                <a16:creationId xmlns:a16="http://schemas.microsoft.com/office/drawing/2014/main" id="{F0F92147-1ED0-4DB0-9DF6-61C913FC8B76}"/>
              </a:ext>
            </a:extLst>
          </p:cNvPr>
          <p:cNvSpPr txBox="1"/>
          <p:nvPr/>
        </p:nvSpPr>
        <p:spPr>
          <a:xfrm>
            <a:off x="723340" y="7311106"/>
            <a:ext cx="4294972" cy="286777"/>
          </a:xfrm>
          <a:prstGeom prst="rect">
            <a:avLst/>
          </a:prstGeom>
          <a:noFill/>
        </p:spPr>
        <p:txBody>
          <a:bodyPr wrap="square" rtlCol="0">
            <a:spAutoFit/>
          </a:bodyPr>
          <a:lstStyle/>
          <a:p>
            <a:r>
              <a:rPr lang="ja-JP" altLang="en-US" sz="1200" b="1"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商品紹介</a:t>
            </a:r>
            <a:endParaRPr lang="en-US" altLang="ja-JP" sz="1200" b="1" dirty="0">
              <a:latin typeface="Meiryo" panose="020B0604030504040204" pitchFamily="34" charset="-128"/>
              <a:ea typeface="Meiryo" panose="020B0604030504040204" pitchFamily="34" charset="-128"/>
              <a:cs typeface="Meiryo UI" pitchFamily="50" charset="-128"/>
            </a:endParaRPr>
          </a:p>
        </p:txBody>
      </p:sp>
      <p:sp>
        <p:nvSpPr>
          <p:cNvPr id="53" name="テキスト ボックス 52">
            <a:extLst>
              <a:ext uri="{FF2B5EF4-FFF2-40B4-BE49-F238E27FC236}">
                <a16:creationId xmlns:a16="http://schemas.microsoft.com/office/drawing/2014/main" id="{ACDE18DF-1BEE-49FB-B6C8-1750EA90D69C}"/>
              </a:ext>
            </a:extLst>
          </p:cNvPr>
          <p:cNvSpPr txBox="1"/>
          <p:nvPr/>
        </p:nvSpPr>
        <p:spPr>
          <a:xfrm>
            <a:off x="751815" y="7557945"/>
            <a:ext cx="4977328" cy="430887"/>
          </a:xfrm>
          <a:prstGeom prst="rect">
            <a:avLst/>
          </a:prstGeom>
          <a:noFill/>
        </p:spPr>
        <p:txBody>
          <a:bodyPr wrap="square" rtlCol="0">
            <a:spAutoFit/>
          </a:bodyPr>
          <a:lstStyle/>
          <a:p>
            <a:pPr marL="171450" indent="-171450">
              <a:buFont typeface="Wingdings" panose="05000000000000000000" pitchFamily="2" charset="2"/>
              <a:buChar char="l"/>
            </a:pPr>
            <a:r>
              <a:rPr lang="ja-JP" altLang="en-US" sz="1100" b="1"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商品画像</a:t>
            </a:r>
            <a:r>
              <a:rPr lang="en-US" altLang="ja-JP" sz="1100" b="1"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3</a:t>
            </a:r>
            <a:r>
              <a:rPr lang="ja-JP" altLang="en-US" sz="1100" b="1"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点まで。画像、リリースをご提供ください。そちらをもとに制作します</a:t>
            </a:r>
            <a:endParaRPr lang="en-US" altLang="ja-JP" sz="1100" b="1" dirty="0">
              <a:solidFill>
                <a:prstClr val="black"/>
              </a:solidFill>
              <a:latin typeface="Meiryo UI" panose="020B0604030504040204" pitchFamily="50" charset="-128"/>
              <a:ea typeface="Meiryo UI" panose="020B0604030504040204" pitchFamily="50" charset="-128"/>
              <a:cs typeface="Meiryo UI" panose="020B0604030504040204" pitchFamily="50" charset="-128"/>
            </a:endParaRPr>
          </a:p>
          <a:p>
            <a:pPr marL="171450" indent="-171450">
              <a:buFont typeface="Wingdings" panose="05000000000000000000" pitchFamily="2" charset="2"/>
              <a:buChar char="l"/>
            </a:pPr>
            <a:r>
              <a:rPr lang="ja-JP" altLang="en-US" sz="1100" b="1"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告知サービスとして</a:t>
            </a:r>
            <a:r>
              <a:rPr lang="en-US" altLang="ja-JP" sz="1100" b="1"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with</a:t>
            </a:r>
            <a:r>
              <a:rPr lang="ja-JP" altLang="en-US" sz="1100" b="1"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公式</a:t>
            </a:r>
            <a:r>
              <a:rPr lang="en-US" altLang="ja-JP" sz="1100" b="1"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Twitter</a:t>
            </a:r>
            <a:r>
              <a:rPr lang="ja-JP" altLang="en-US" sz="1100" b="1"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a:t>
            </a:r>
            <a:r>
              <a:rPr lang="en-US" altLang="ja-JP" sz="1100" b="1"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Instagram</a:t>
            </a:r>
            <a:r>
              <a:rPr lang="ja-JP" altLang="en-US" sz="1100" b="1"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ストーリーズ</a:t>
            </a:r>
            <a:r>
              <a:rPr lang="ja-JP" altLang="en-US" sz="1100" b="1">
                <a:solidFill>
                  <a:prstClr val="black"/>
                </a:solidFill>
                <a:latin typeface="Meiryo UI" panose="020B0604030504040204" pitchFamily="50" charset="-128"/>
                <a:ea typeface="Meiryo UI" panose="020B0604030504040204" pitchFamily="50" charset="-128"/>
                <a:cs typeface="Meiryo UI" panose="020B0604030504040204" pitchFamily="50" charset="-128"/>
              </a:rPr>
              <a:t>より投稿各</a:t>
            </a:r>
            <a:r>
              <a:rPr lang="en-US" altLang="ja-JP" sz="1100" b="1"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1</a:t>
            </a:r>
            <a:r>
              <a:rPr lang="ja-JP" altLang="en-US" sz="1100" b="1"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回</a:t>
            </a:r>
            <a:endParaRPr lang="en-US" altLang="ja-JP" sz="1100" b="1" dirty="0">
              <a:solidFill>
                <a:prstClr val="black"/>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54" name="四角形: 角を丸くする 53">
            <a:extLst>
              <a:ext uri="{FF2B5EF4-FFF2-40B4-BE49-F238E27FC236}">
                <a16:creationId xmlns:a16="http://schemas.microsoft.com/office/drawing/2014/main" id="{DB69CAFA-48AC-4BFF-B18C-01D071F0BAB1}"/>
              </a:ext>
            </a:extLst>
          </p:cNvPr>
          <p:cNvSpPr/>
          <p:nvPr/>
        </p:nvSpPr>
        <p:spPr>
          <a:xfrm>
            <a:off x="-99392" y="8086674"/>
            <a:ext cx="5773682" cy="292568"/>
          </a:xfrm>
          <a:prstGeom prst="roundRect">
            <a:avLst/>
          </a:prstGeom>
          <a:solidFill>
            <a:schemeClr val="tx2">
              <a:lumMod val="20000"/>
              <a:lumOff val="80000"/>
            </a:schemeClr>
          </a:solidFill>
        </p:spPr>
        <p:style>
          <a:lnRef idx="0">
            <a:schemeClr val="accent4"/>
          </a:lnRef>
          <a:fillRef idx="3">
            <a:schemeClr val="accent4"/>
          </a:fillRef>
          <a:effectRef idx="3">
            <a:schemeClr val="accent4"/>
          </a:effectRef>
          <a:fontRef idx="minor">
            <a:schemeClr val="lt1"/>
          </a:fontRef>
        </p:style>
        <p:txBody>
          <a:bodyPr rtlCol="0" anchor="ctr"/>
          <a:lstStyle/>
          <a:p>
            <a:pPr algn="ctr"/>
            <a:endParaRPr kumimoji="1" lang="ja-JP" altLang="en-US"/>
          </a:p>
        </p:txBody>
      </p:sp>
      <p:sp>
        <p:nvSpPr>
          <p:cNvPr id="55" name="楕円 54">
            <a:extLst>
              <a:ext uri="{FF2B5EF4-FFF2-40B4-BE49-F238E27FC236}">
                <a16:creationId xmlns:a16="http://schemas.microsoft.com/office/drawing/2014/main" id="{C40CF5ED-D5C0-4815-BBA5-7FA614A63906}"/>
              </a:ext>
            </a:extLst>
          </p:cNvPr>
          <p:cNvSpPr/>
          <p:nvPr/>
        </p:nvSpPr>
        <p:spPr>
          <a:xfrm>
            <a:off x="267847" y="8018701"/>
            <a:ext cx="442533" cy="442533"/>
          </a:xfrm>
          <a:prstGeom prst="ellipse">
            <a:avLst/>
          </a:prstGeom>
          <a:solidFill>
            <a:schemeClr val="bg1">
              <a:lumMod val="95000"/>
            </a:schemeClr>
          </a:solidFill>
          <a:ln w="38100">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テキスト ボックス 55">
            <a:extLst>
              <a:ext uri="{FF2B5EF4-FFF2-40B4-BE49-F238E27FC236}">
                <a16:creationId xmlns:a16="http://schemas.microsoft.com/office/drawing/2014/main" id="{00845750-4AAF-461A-8A6F-BE7EE7BD9BE4}"/>
              </a:ext>
            </a:extLst>
          </p:cNvPr>
          <p:cNvSpPr txBox="1"/>
          <p:nvPr/>
        </p:nvSpPr>
        <p:spPr>
          <a:xfrm>
            <a:off x="287813" y="8129469"/>
            <a:ext cx="422567" cy="261610"/>
          </a:xfrm>
          <a:prstGeom prst="rect">
            <a:avLst/>
          </a:prstGeom>
          <a:noFill/>
        </p:spPr>
        <p:txBody>
          <a:bodyPr wrap="square" rtlCol="0">
            <a:spAutoFit/>
          </a:bodyPr>
          <a:lstStyle/>
          <a:p>
            <a:pPr algn="ctr"/>
            <a:r>
              <a:rPr lang="en-US" altLang="ja-JP" sz="1100" b="1" dirty="0">
                <a:latin typeface="Meiryo" panose="020B0604030504040204" pitchFamily="34" charset="-128"/>
                <a:ea typeface="Meiryo" panose="020B0604030504040204" pitchFamily="34" charset="-128"/>
                <a:cs typeface="Meiryo UI" pitchFamily="50" charset="-128"/>
              </a:rPr>
              <a:t>03</a:t>
            </a:r>
          </a:p>
        </p:txBody>
      </p:sp>
      <p:sp>
        <p:nvSpPr>
          <p:cNvPr id="57" name="テキスト ボックス 56">
            <a:extLst>
              <a:ext uri="{FF2B5EF4-FFF2-40B4-BE49-F238E27FC236}">
                <a16:creationId xmlns:a16="http://schemas.microsoft.com/office/drawing/2014/main" id="{B1FAC816-CB3E-451D-B4EE-54C36B0384C3}"/>
              </a:ext>
            </a:extLst>
          </p:cNvPr>
          <p:cNvSpPr txBox="1"/>
          <p:nvPr/>
        </p:nvSpPr>
        <p:spPr>
          <a:xfrm>
            <a:off x="723340" y="8132010"/>
            <a:ext cx="4294972" cy="286777"/>
          </a:xfrm>
          <a:prstGeom prst="rect">
            <a:avLst/>
          </a:prstGeom>
          <a:noFill/>
        </p:spPr>
        <p:txBody>
          <a:bodyPr wrap="square" rtlCol="0">
            <a:spAutoFit/>
          </a:bodyPr>
          <a:lstStyle/>
          <a:p>
            <a:r>
              <a:rPr lang="ja-JP" altLang="en-US" sz="1200" b="1"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描き下ろし</a:t>
            </a:r>
            <a:r>
              <a:rPr lang="ja-JP" altLang="en-US" sz="1200" b="1">
                <a:solidFill>
                  <a:prstClr val="black"/>
                </a:solidFill>
                <a:latin typeface="Meiryo UI" panose="020B0604030504040204" pitchFamily="50" charset="-128"/>
                <a:ea typeface="Meiryo UI" panose="020B0604030504040204" pitchFamily="50" charset="-128"/>
                <a:cs typeface="Meiryo UI" panose="020B0604030504040204" pitchFamily="50" charset="-128"/>
              </a:rPr>
              <a:t>イラスト・マンガの</a:t>
            </a:r>
            <a:r>
              <a:rPr lang="ja-JP" altLang="en-US" sz="1200" b="1"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二次使用料</a:t>
            </a:r>
            <a:endParaRPr lang="en-US" altLang="ja-JP" sz="1200" b="1" dirty="0">
              <a:latin typeface="Meiryo" panose="020B0604030504040204" pitchFamily="34" charset="-128"/>
              <a:ea typeface="Meiryo" panose="020B0604030504040204" pitchFamily="34" charset="-128"/>
              <a:cs typeface="Meiryo UI" pitchFamily="50" charset="-128"/>
            </a:endParaRPr>
          </a:p>
        </p:txBody>
      </p:sp>
      <p:sp>
        <p:nvSpPr>
          <p:cNvPr id="58" name="テキスト ボックス 57">
            <a:extLst>
              <a:ext uri="{FF2B5EF4-FFF2-40B4-BE49-F238E27FC236}">
                <a16:creationId xmlns:a16="http://schemas.microsoft.com/office/drawing/2014/main" id="{C1BE367C-D77E-41D4-8CC8-E6ECAC6B9289}"/>
              </a:ext>
            </a:extLst>
          </p:cNvPr>
          <p:cNvSpPr txBox="1"/>
          <p:nvPr/>
        </p:nvSpPr>
        <p:spPr>
          <a:xfrm>
            <a:off x="751815" y="8378849"/>
            <a:ext cx="4773580" cy="261610"/>
          </a:xfrm>
          <a:prstGeom prst="rect">
            <a:avLst/>
          </a:prstGeom>
          <a:noFill/>
        </p:spPr>
        <p:txBody>
          <a:bodyPr wrap="square" rtlCol="0">
            <a:spAutoFit/>
          </a:bodyPr>
          <a:lstStyle/>
          <a:p>
            <a:pPr marL="171450" indent="-171450">
              <a:buFont typeface="Wingdings" panose="05000000000000000000" pitchFamily="2" charset="2"/>
              <a:buChar char="l"/>
            </a:pPr>
            <a:r>
              <a:rPr lang="ja-JP" altLang="en-US" sz="1100" b="1"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使用期間：</a:t>
            </a:r>
            <a:r>
              <a:rPr lang="en-US" altLang="ja-JP" sz="1100" b="1"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1</a:t>
            </a:r>
            <a:r>
              <a:rPr lang="ja-JP" altLang="en-US" sz="1100" b="1"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か月間</a:t>
            </a:r>
            <a:endParaRPr lang="en-US" altLang="ja-JP" sz="1100" b="1" dirty="0">
              <a:solidFill>
                <a:prstClr val="black"/>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60" name="正方形/長方形 59">
            <a:extLst>
              <a:ext uri="{FF2B5EF4-FFF2-40B4-BE49-F238E27FC236}">
                <a16:creationId xmlns:a16="http://schemas.microsoft.com/office/drawing/2014/main" id="{0B6CEEFD-1ACA-47D1-8D4A-459B113EDD5B}"/>
              </a:ext>
            </a:extLst>
          </p:cNvPr>
          <p:cNvSpPr/>
          <p:nvPr/>
        </p:nvSpPr>
        <p:spPr>
          <a:xfrm>
            <a:off x="0" y="8835279"/>
            <a:ext cx="6858000" cy="337877"/>
          </a:xfrm>
          <a:prstGeom prst="rect">
            <a:avLst/>
          </a:prstGeom>
          <a:solidFill>
            <a:srgbClr val="FF90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2" name="フッター プレースホルダー 5">
            <a:extLst>
              <a:ext uri="{FF2B5EF4-FFF2-40B4-BE49-F238E27FC236}">
                <a16:creationId xmlns:a16="http://schemas.microsoft.com/office/drawing/2014/main" id="{C575A03F-0C0D-4C9A-B559-0475B733D47A}"/>
              </a:ext>
            </a:extLst>
          </p:cNvPr>
          <p:cNvSpPr txBox="1">
            <a:spLocks/>
          </p:cNvSpPr>
          <p:nvPr/>
        </p:nvSpPr>
        <p:spPr>
          <a:xfrm>
            <a:off x="-99392" y="8873380"/>
            <a:ext cx="2723452" cy="273330"/>
          </a:xfrm>
          <a:prstGeom prst="rect">
            <a:avLst/>
          </a:prstGeom>
        </p:spPr>
        <p:txBody>
          <a:bodyPr vert="horz" lIns="91440" tIns="45720" rIns="91440" bIns="45720" rtlCol="0" anchor="ctr"/>
          <a:lstStyle>
            <a:defPPr>
              <a:defRPr lang="ja-JP"/>
            </a:defPPr>
            <a:lvl1pPr marL="0" algn="ctr" defTabSz="914400" rtl="0" eaLnBrk="1" latinLnBrk="0" hangingPunct="1">
              <a:defRPr kumimoji="1" sz="1200"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dirty="0">
                <a:solidFill>
                  <a:schemeClr val="bg1"/>
                </a:solidFill>
              </a:rPr>
              <a:t>C-station</a:t>
            </a:r>
            <a:r>
              <a:rPr lang="ja-JP" altLang="en-US" dirty="0">
                <a:solidFill>
                  <a:schemeClr val="bg1"/>
                </a:solidFill>
              </a:rPr>
              <a:t>　</a:t>
            </a:r>
            <a:r>
              <a:rPr lang="en-US" altLang="ja-JP" dirty="0">
                <a:solidFill>
                  <a:schemeClr val="bg1"/>
                </a:solidFill>
              </a:rPr>
              <a:t>https://c.kodansha.net/</a:t>
            </a:r>
            <a:endParaRPr lang="ja-JP" altLang="en-US" dirty="0">
              <a:solidFill>
                <a:schemeClr val="bg1"/>
              </a:solidFill>
            </a:endParaRPr>
          </a:p>
        </p:txBody>
      </p:sp>
      <p:sp>
        <p:nvSpPr>
          <p:cNvPr id="63" name="正方形/長方形 62">
            <a:extLst>
              <a:ext uri="{FF2B5EF4-FFF2-40B4-BE49-F238E27FC236}">
                <a16:creationId xmlns:a16="http://schemas.microsoft.com/office/drawing/2014/main" id="{5A163211-2C26-46C6-BA05-4ACAEB5A3956}"/>
              </a:ext>
            </a:extLst>
          </p:cNvPr>
          <p:cNvSpPr/>
          <p:nvPr/>
        </p:nvSpPr>
        <p:spPr>
          <a:xfrm>
            <a:off x="6271279" y="8653264"/>
            <a:ext cx="576064" cy="4907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4000" i="1" dirty="0">
                <a:solidFill>
                  <a:schemeClr val="bg1">
                    <a:lumMod val="65000"/>
                  </a:schemeClr>
                </a:solidFill>
                <a:latin typeface="Hiragino Kaku Gothic Std W8" charset="-128"/>
                <a:ea typeface="Hiragino Kaku Gothic Std W8" charset="-128"/>
                <a:cs typeface="Hiragino Kaku Gothic Std W8" charset="-128"/>
              </a:rPr>
              <a:t>4</a:t>
            </a:r>
            <a:endParaRPr kumimoji="1" lang="ja-JP" altLang="en-US" sz="4000" i="1" dirty="0">
              <a:solidFill>
                <a:schemeClr val="bg1">
                  <a:lumMod val="65000"/>
                </a:schemeClr>
              </a:solidFill>
              <a:latin typeface="Hiragino Kaku Gothic Std W8" charset="-128"/>
              <a:ea typeface="Hiragino Kaku Gothic Std W8" charset="-128"/>
              <a:cs typeface="Hiragino Kaku Gothic Std W8" charset="-128"/>
            </a:endParaRPr>
          </a:p>
        </p:txBody>
      </p:sp>
      <p:sp>
        <p:nvSpPr>
          <p:cNvPr id="24" name="正方形/長方形 23">
            <a:extLst>
              <a:ext uri="{FF2B5EF4-FFF2-40B4-BE49-F238E27FC236}">
                <a16:creationId xmlns:a16="http://schemas.microsoft.com/office/drawing/2014/main" id="{1C405698-E840-8C4C-94EB-D326D11D0961}"/>
              </a:ext>
            </a:extLst>
          </p:cNvPr>
          <p:cNvSpPr/>
          <p:nvPr/>
        </p:nvSpPr>
        <p:spPr>
          <a:xfrm>
            <a:off x="367156" y="4497069"/>
            <a:ext cx="1257992" cy="1359118"/>
          </a:xfrm>
          <a:prstGeom prst="rect">
            <a:avLst/>
          </a:prstGeom>
          <a:noFill/>
          <a:ln w="38100">
            <a:solidFill>
              <a:srgbClr val="FF66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4" name="テキスト ボックス 63">
            <a:extLst>
              <a:ext uri="{FF2B5EF4-FFF2-40B4-BE49-F238E27FC236}">
                <a16:creationId xmlns:a16="http://schemas.microsoft.com/office/drawing/2014/main" id="{14126E59-7E20-4339-98B9-E3CD81DC4142}"/>
              </a:ext>
            </a:extLst>
          </p:cNvPr>
          <p:cNvSpPr txBox="1"/>
          <p:nvPr/>
        </p:nvSpPr>
        <p:spPr>
          <a:xfrm>
            <a:off x="5975761" y="2293140"/>
            <a:ext cx="800219" cy="6216113"/>
          </a:xfrm>
          <a:prstGeom prst="rect">
            <a:avLst/>
          </a:prstGeom>
          <a:noFill/>
        </p:spPr>
        <p:txBody>
          <a:bodyPr vert="eaVert" wrap="square" rtlCol="0">
            <a:spAutoFit/>
          </a:bodyPr>
          <a:lstStyle/>
          <a:p>
            <a:r>
              <a:rPr lang="ja-JP" altLang="en-US" sz="2000" b="1" dirty="0">
                <a:solidFill>
                  <a:srgbClr val="FF0000"/>
                </a:solidFill>
                <a:latin typeface="Meiryo" panose="020B0604030504040204" pitchFamily="34" charset="-128"/>
                <a:ea typeface="Meiryo" panose="020B0604030504040204" pitchFamily="34" charset="-128"/>
                <a:cs typeface="Meiryo UI" panose="020B0604030504040204" pitchFamily="50" charset="-128"/>
              </a:rPr>
              <a:t>マンガの中に商品やサービスが登場！</a:t>
            </a:r>
            <a:endParaRPr lang="en-US" altLang="ja-JP" sz="2000" b="1" dirty="0">
              <a:solidFill>
                <a:srgbClr val="FF0000"/>
              </a:solidFill>
              <a:latin typeface="Meiryo" panose="020B0604030504040204" pitchFamily="34" charset="-128"/>
              <a:ea typeface="Meiryo" panose="020B0604030504040204" pitchFamily="34" charset="-128"/>
              <a:cs typeface="Meiryo UI" panose="020B0604030504040204" pitchFamily="50" charset="-128"/>
            </a:endParaRPr>
          </a:p>
          <a:p>
            <a:r>
              <a:rPr lang="ja-JP" altLang="en-US" sz="2000" b="1" dirty="0">
                <a:solidFill>
                  <a:srgbClr val="FF0000"/>
                </a:solidFill>
                <a:latin typeface="Meiryo" panose="020B0604030504040204" pitchFamily="34" charset="-128"/>
                <a:ea typeface="Meiryo" panose="020B0604030504040204" pitchFamily="34" charset="-128"/>
                <a:cs typeface="Meiryo UI" panose="020B0604030504040204" pitchFamily="50" charset="-128"/>
              </a:rPr>
              <a:t>マンガを使った効果的なプロモーションプランです。</a:t>
            </a:r>
            <a:endParaRPr lang="en-US" altLang="ja-JP" sz="2000" dirty="0">
              <a:solidFill>
                <a:srgbClr val="FF0000"/>
              </a:solidFill>
              <a:latin typeface="Meiryo" panose="020B0604030504040204" pitchFamily="34" charset="-128"/>
              <a:ea typeface="Meiryo" panose="020B0604030504040204" pitchFamily="34" charset="-128"/>
              <a:cs typeface="Meiryo UI" panose="020B0604030504040204" pitchFamily="50" charset="-128"/>
            </a:endParaRPr>
          </a:p>
        </p:txBody>
      </p:sp>
      <p:sp>
        <p:nvSpPr>
          <p:cNvPr id="46" name="正方形/長方形 45">
            <a:extLst>
              <a:ext uri="{FF2B5EF4-FFF2-40B4-BE49-F238E27FC236}">
                <a16:creationId xmlns:a16="http://schemas.microsoft.com/office/drawing/2014/main" id="{CCB1C552-AB2E-2A4B-9026-102BAC9F526D}"/>
              </a:ext>
            </a:extLst>
          </p:cNvPr>
          <p:cNvSpPr/>
          <p:nvPr/>
        </p:nvSpPr>
        <p:spPr>
          <a:xfrm flipV="1">
            <a:off x="116633" y="18538"/>
            <a:ext cx="2397967" cy="32403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kumimoji="1" lang="ja-JP" altLang="en-US" sz="900" dirty="0">
              <a:solidFill>
                <a:srgbClr val="FF66CC"/>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8" name="正方形/長方形 47">
            <a:extLst>
              <a:ext uri="{FF2B5EF4-FFF2-40B4-BE49-F238E27FC236}">
                <a16:creationId xmlns:a16="http://schemas.microsoft.com/office/drawing/2014/main" id="{EF3AC99D-2667-2543-AA4F-5609EAB1F71C}"/>
              </a:ext>
            </a:extLst>
          </p:cNvPr>
          <p:cNvSpPr/>
          <p:nvPr/>
        </p:nvSpPr>
        <p:spPr>
          <a:xfrm>
            <a:off x="0" y="0"/>
            <a:ext cx="6885385" cy="1400799"/>
          </a:xfrm>
          <a:prstGeom prst="rect">
            <a:avLst/>
          </a:prstGeom>
          <a:solidFill>
            <a:srgbClr val="FF90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300"/>
              </a:spcBef>
              <a:spcAft>
                <a:spcPts val="300"/>
              </a:spcAft>
            </a:pPr>
            <a:endParaRPr kumimoji="1" lang="ja-JP" altLang="en-US">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5" name="正方形/長方形 64">
            <a:extLst>
              <a:ext uri="{FF2B5EF4-FFF2-40B4-BE49-F238E27FC236}">
                <a16:creationId xmlns:a16="http://schemas.microsoft.com/office/drawing/2014/main" id="{4C1BB427-2943-9B4A-B04C-C2AF6C6FB4A4}"/>
              </a:ext>
            </a:extLst>
          </p:cNvPr>
          <p:cNvSpPr/>
          <p:nvPr/>
        </p:nvSpPr>
        <p:spPr>
          <a:xfrm>
            <a:off x="238885" y="100075"/>
            <a:ext cx="2275715" cy="2922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en-US" altLang="ja-JP" sz="1100"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with online </a:t>
            </a:r>
            <a:r>
              <a:rPr kumimoji="1" lang="ja-JP" altLang="en-US" sz="1100"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のマンガがすごい！</a:t>
            </a:r>
          </a:p>
        </p:txBody>
      </p:sp>
      <p:grpSp>
        <p:nvGrpSpPr>
          <p:cNvPr id="69" name="グループ化 68">
            <a:extLst>
              <a:ext uri="{FF2B5EF4-FFF2-40B4-BE49-F238E27FC236}">
                <a16:creationId xmlns:a16="http://schemas.microsoft.com/office/drawing/2014/main" id="{7B6D90EB-D256-A84A-ABAD-2C8A7C7E2C49}"/>
              </a:ext>
            </a:extLst>
          </p:cNvPr>
          <p:cNvGrpSpPr/>
          <p:nvPr/>
        </p:nvGrpSpPr>
        <p:grpSpPr>
          <a:xfrm>
            <a:off x="95902" y="75692"/>
            <a:ext cx="6664234" cy="1270342"/>
            <a:chOff x="95902" y="45212"/>
            <a:chExt cx="6664234" cy="1270342"/>
          </a:xfrm>
        </p:grpSpPr>
        <p:cxnSp>
          <p:nvCxnSpPr>
            <p:cNvPr id="70" name="直線コネクタ 69">
              <a:extLst>
                <a:ext uri="{FF2B5EF4-FFF2-40B4-BE49-F238E27FC236}">
                  <a16:creationId xmlns:a16="http://schemas.microsoft.com/office/drawing/2014/main" id="{58CEB3EB-A35A-D04F-8186-9F72C0DC8B84}"/>
                </a:ext>
              </a:extLst>
            </p:cNvPr>
            <p:cNvCxnSpPr>
              <a:cxnSpLocks/>
            </p:cNvCxnSpPr>
            <p:nvPr/>
          </p:nvCxnSpPr>
          <p:spPr>
            <a:xfrm>
              <a:off x="95902" y="45212"/>
              <a:ext cx="0" cy="1270342"/>
            </a:xfrm>
            <a:prstGeom prst="line">
              <a:avLst/>
            </a:prstGeom>
            <a:ln w="76200" cap="rnd">
              <a:solidFill>
                <a:schemeClr val="bg1"/>
              </a:solidFill>
              <a:prstDash val="sysDot"/>
              <a:round/>
            </a:ln>
          </p:spPr>
          <p:style>
            <a:lnRef idx="1">
              <a:schemeClr val="accent1"/>
            </a:lnRef>
            <a:fillRef idx="0">
              <a:schemeClr val="accent1"/>
            </a:fillRef>
            <a:effectRef idx="0">
              <a:schemeClr val="accent1"/>
            </a:effectRef>
            <a:fontRef idx="minor">
              <a:schemeClr val="tx1"/>
            </a:fontRef>
          </p:style>
        </p:cxnSp>
        <p:cxnSp>
          <p:nvCxnSpPr>
            <p:cNvPr id="71" name="直線コネクタ 70">
              <a:extLst>
                <a:ext uri="{FF2B5EF4-FFF2-40B4-BE49-F238E27FC236}">
                  <a16:creationId xmlns:a16="http://schemas.microsoft.com/office/drawing/2014/main" id="{3061AAC5-384A-1844-947F-44938DD547A8}"/>
                </a:ext>
              </a:extLst>
            </p:cNvPr>
            <p:cNvCxnSpPr>
              <a:cxnSpLocks/>
            </p:cNvCxnSpPr>
            <p:nvPr/>
          </p:nvCxnSpPr>
          <p:spPr>
            <a:xfrm>
              <a:off x="6760136" y="45212"/>
              <a:ext cx="0" cy="1270342"/>
            </a:xfrm>
            <a:prstGeom prst="line">
              <a:avLst/>
            </a:prstGeom>
            <a:ln w="76200" cap="rnd">
              <a:solidFill>
                <a:schemeClr val="bg1"/>
              </a:solidFill>
              <a:prstDash val="sysDot"/>
              <a:round/>
            </a:ln>
          </p:spPr>
          <p:style>
            <a:lnRef idx="1">
              <a:schemeClr val="accent1"/>
            </a:lnRef>
            <a:fillRef idx="0">
              <a:schemeClr val="accent1"/>
            </a:fillRef>
            <a:effectRef idx="0">
              <a:schemeClr val="accent1"/>
            </a:effectRef>
            <a:fontRef idx="minor">
              <a:schemeClr val="tx1"/>
            </a:fontRef>
          </p:style>
        </p:cxnSp>
        <p:cxnSp>
          <p:nvCxnSpPr>
            <p:cNvPr id="72" name="直線コネクタ 71">
              <a:extLst>
                <a:ext uri="{FF2B5EF4-FFF2-40B4-BE49-F238E27FC236}">
                  <a16:creationId xmlns:a16="http://schemas.microsoft.com/office/drawing/2014/main" id="{28ED60ED-D2B2-164F-A5BE-5A97B5F8FACC}"/>
                </a:ext>
              </a:extLst>
            </p:cNvPr>
            <p:cNvCxnSpPr>
              <a:cxnSpLocks/>
            </p:cNvCxnSpPr>
            <p:nvPr/>
          </p:nvCxnSpPr>
          <p:spPr>
            <a:xfrm>
              <a:off x="230694" y="1271099"/>
              <a:ext cx="6529442" cy="0"/>
            </a:xfrm>
            <a:prstGeom prst="line">
              <a:avLst/>
            </a:prstGeom>
            <a:ln w="76200" cap="rnd">
              <a:solidFill>
                <a:schemeClr val="bg1"/>
              </a:solidFill>
              <a:prstDash val="sysDot"/>
              <a:round/>
            </a:ln>
          </p:spPr>
          <p:style>
            <a:lnRef idx="1">
              <a:schemeClr val="accent1"/>
            </a:lnRef>
            <a:fillRef idx="0">
              <a:schemeClr val="accent1"/>
            </a:fillRef>
            <a:effectRef idx="0">
              <a:schemeClr val="accent1"/>
            </a:effectRef>
            <a:fontRef idx="minor">
              <a:schemeClr val="tx1"/>
            </a:fontRef>
          </p:style>
        </p:cxnSp>
      </p:grpSp>
      <p:cxnSp>
        <p:nvCxnSpPr>
          <p:cNvPr id="73" name="直線コネクタ 72">
            <a:extLst>
              <a:ext uri="{FF2B5EF4-FFF2-40B4-BE49-F238E27FC236}">
                <a16:creationId xmlns:a16="http://schemas.microsoft.com/office/drawing/2014/main" id="{6A3716D0-97B4-C948-B6DF-8C454E045215}"/>
              </a:ext>
            </a:extLst>
          </p:cNvPr>
          <p:cNvCxnSpPr>
            <a:cxnSpLocks/>
          </p:cNvCxnSpPr>
          <p:nvPr/>
        </p:nvCxnSpPr>
        <p:spPr>
          <a:xfrm>
            <a:off x="2447636" y="234275"/>
            <a:ext cx="295508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74" name="図 73" descr="プレート が含まれている画像&#10;&#10;自動的に生成された説明">
            <a:extLst>
              <a:ext uri="{FF2B5EF4-FFF2-40B4-BE49-F238E27FC236}">
                <a16:creationId xmlns:a16="http://schemas.microsoft.com/office/drawing/2014/main" id="{6D9EED42-0CD5-9E4F-BD56-1496FCFBB895}"/>
              </a:ext>
            </a:extLst>
          </p:cNvPr>
          <p:cNvPicPr>
            <a:picLocks noChangeAspect="1"/>
          </p:cNvPicPr>
          <p:nvPr/>
        </p:nvPicPr>
        <p:blipFill>
          <a:blip r:embed="rId5"/>
          <a:stretch>
            <a:fillRect/>
          </a:stretch>
        </p:blipFill>
        <p:spPr>
          <a:xfrm>
            <a:off x="5511199" y="131743"/>
            <a:ext cx="1069833" cy="342038"/>
          </a:xfrm>
          <a:prstGeom prst="rect">
            <a:avLst/>
          </a:prstGeom>
        </p:spPr>
      </p:pic>
      <p:sp>
        <p:nvSpPr>
          <p:cNvPr id="75" name="テキスト ボックス 74">
            <a:extLst>
              <a:ext uri="{FF2B5EF4-FFF2-40B4-BE49-F238E27FC236}">
                <a16:creationId xmlns:a16="http://schemas.microsoft.com/office/drawing/2014/main" id="{391BF333-80FB-1749-A0B1-75B6C0C61F4B}"/>
              </a:ext>
            </a:extLst>
          </p:cNvPr>
          <p:cNvSpPr txBox="1"/>
          <p:nvPr/>
        </p:nvSpPr>
        <p:spPr>
          <a:xfrm>
            <a:off x="204379" y="438046"/>
            <a:ext cx="6144434" cy="1107996"/>
          </a:xfrm>
          <a:prstGeom prst="rect">
            <a:avLst/>
          </a:prstGeom>
          <a:noFill/>
        </p:spPr>
        <p:txBody>
          <a:bodyPr wrap="square" rtlCol="0">
            <a:spAutoFit/>
          </a:bodyPr>
          <a:lstStyle/>
          <a:p>
            <a:r>
              <a:rPr kumimoji="1" lang="ja-JP" altLang="en-US" sz="2000" b="1"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ピーナッツバターサンドウィッチ」</a:t>
            </a:r>
            <a:endParaRPr kumimoji="1" lang="en-US" altLang="ja-JP" sz="2000" b="1"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endParaRPr>
          </a:p>
          <a:p>
            <a:r>
              <a:rPr kumimoji="1" lang="ja-JP" altLang="en-US" sz="2800" b="1">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タイアップメニュー</a:t>
            </a:r>
            <a:endParaRPr kumimoji="1" lang="ja-JP" altLang="en-US" sz="2800" b="1"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endParaRPr>
          </a:p>
          <a:p>
            <a:endParaRPr kumimoji="1" lang="ja-JP" altLang="en-US" dirty="0"/>
          </a:p>
        </p:txBody>
      </p:sp>
      <p:sp>
        <p:nvSpPr>
          <p:cNvPr id="76" name="四角形: 角を丸くする 16">
            <a:extLst>
              <a:ext uri="{FF2B5EF4-FFF2-40B4-BE49-F238E27FC236}">
                <a16:creationId xmlns:a16="http://schemas.microsoft.com/office/drawing/2014/main" id="{2E75FF6A-FE6E-014A-85B1-2BA510C5FF76}"/>
              </a:ext>
            </a:extLst>
          </p:cNvPr>
          <p:cNvSpPr/>
          <p:nvPr/>
        </p:nvSpPr>
        <p:spPr>
          <a:xfrm>
            <a:off x="4541963" y="603950"/>
            <a:ext cx="937467" cy="521524"/>
          </a:xfrm>
          <a:prstGeom prst="roundRect">
            <a:avLst/>
          </a:prstGeom>
          <a:solidFill>
            <a:schemeClr val="bg1"/>
          </a:solidFill>
          <a:ln w="28575">
            <a:solidFill>
              <a:srgbClr val="FF69B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7" name="テキスト ボックス 76">
            <a:extLst>
              <a:ext uri="{FF2B5EF4-FFF2-40B4-BE49-F238E27FC236}">
                <a16:creationId xmlns:a16="http://schemas.microsoft.com/office/drawing/2014/main" id="{4293497C-EE02-1C47-AD52-C669D1963C9E}"/>
              </a:ext>
            </a:extLst>
          </p:cNvPr>
          <p:cNvSpPr txBox="1"/>
          <p:nvPr/>
        </p:nvSpPr>
        <p:spPr>
          <a:xfrm>
            <a:off x="4541963" y="656487"/>
            <a:ext cx="937467" cy="430887"/>
          </a:xfrm>
          <a:prstGeom prst="rect">
            <a:avLst/>
          </a:prstGeom>
          <a:noFill/>
        </p:spPr>
        <p:txBody>
          <a:bodyPr wrap="square" rtlCol="0">
            <a:spAutoFit/>
          </a:bodyPr>
          <a:lstStyle/>
          <a:p>
            <a:pPr algn="ctr"/>
            <a:r>
              <a:rPr lang="ja-JP" altLang="en-US" sz="1100" b="1" dirty="0">
                <a:solidFill>
                  <a:srgbClr val="FF66CC"/>
                </a:solidFill>
                <a:latin typeface="Meiryo" panose="020B0604030504040204" pitchFamily="34" charset="-128"/>
                <a:ea typeface="Meiryo" panose="020B0604030504040204" pitchFamily="34" charset="-128"/>
                <a:cs typeface="Meiryo UI" pitchFamily="50" charset="-128"/>
              </a:rPr>
              <a:t>マンガで</a:t>
            </a:r>
            <a:endParaRPr lang="en-US" altLang="ja-JP" sz="1100" b="1" dirty="0">
              <a:solidFill>
                <a:srgbClr val="FF66CC"/>
              </a:solidFill>
              <a:latin typeface="Meiryo" panose="020B0604030504040204" pitchFamily="34" charset="-128"/>
              <a:ea typeface="Meiryo" panose="020B0604030504040204" pitchFamily="34" charset="-128"/>
              <a:cs typeface="Meiryo UI" pitchFamily="50" charset="-128"/>
            </a:endParaRPr>
          </a:p>
          <a:p>
            <a:pPr algn="ctr"/>
            <a:r>
              <a:rPr lang="ja-JP" altLang="en-US" sz="1100" b="1" dirty="0">
                <a:solidFill>
                  <a:srgbClr val="FF66CC"/>
                </a:solidFill>
                <a:latin typeface="Meiryo" panose="020B0604030504040204" pitchFamily="34" charset="-128"/>
                <a:ea typeface="Meiryo" panose="020B0604030504040204" pitchFamily="34" charset="-128"/>
                <a:cs typeface="Meiryo UI" pitchFamily="50" charset="-128"/>
              </a:rPr>
              <a:t>興味喚起</a:t>
            </a:r>
            <a:endParaRPr lang="en-US" altLang="ja-JP" sz="1100" b="1" dirty="0">
              <a:solidFill>
                <a:srgbClr val="FF66CC"/>
              </a:solidFill>
              <a:latin typeface="Meiryo" panose="020B0604030504040204" pitchFamily="34" charset="-128"/>
              <a:ea typeface="Meiryo" panose="020B0604030504040204" pitchFamily="34" charset="-128"/>
              <a:cs typeface="Meiryo UI" pitchFamily="50" charset="-128"/>
            </a:endParaRPr>
          </a:p>
        </p:txBody>
      </p:sp>
      <p:sp>
        <p:nvSpPr>
          <p:cNvPr id="78" name="四角形: 角を丸くする 66">
            <a:extLst>
              <a:ext uri="{FF2B5EF4-FFF2-40B4-BE49-F238E27FC236}">
                <a16:creationId xmlns:a16="http://schemas.microsoft.com/office/drawing/2014/main" id="{BD4E41D4-6D03-E24A-B714-8800D1DFE9A8}"/>
              </a:ext>
            </a:extLst>
          </p:cNvPr>
          <p:cNvSpPr/>
          <p:nvPr/>
        </p:nvSpPr>
        <p:spPr>
          <a:xfrm>
            <a:off x="5610118" y="603950"/>
            <a:ext cx="937467" cy="521524"/>
          </a:xfrm>
          <a:prstGeom prst="roundRect">
            <a:avLst/>
          </a:prstGeom>
          <a:solidFill>
            <a:schemeClr val="bg1"/>
          </a:solidFill>
          <a:ln w="28575">
            <a:solidFill>
              <a:srgbClr val="FF69B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9" name="テキスト ボックス 78">
            <a:extLst>
              <a:ext uri="{FF2B5EF4-FFF2-40B4-BE49-F238E27FC236}">
                <a16:creationId xmlns:a16="http://schemas.microsoft.com/office/drawing/2014/main" id="{F5FC0713-5A6F-AA49-A54F-CE6566C80FAC}"/>
              </a:ext>
            </a:extLst>
          </p:cNvPr>
          <p:cNvSpPr txBox="1"/>
          <p:nvPr/>
        </p:nvSpPr>
        <p:spPr>
          <a:xfrm>
            <a:off x="5610118" y="656487"/>
            <a:ext cx="937467" cy="430887"/>
          </a:xfrm>
          <a:prstGeom prst="rect">
            <a:avLst/>
          </a:prstGeom>
          <a:noFill/>
        </p:spPr>
        <p:txBody>
          <a:bodyPr wrap="square" rtlCol="0">
            <a:spAutoFit/>
          </a:bodyPr>
          <a:lstStyle/>
          <a:p>
            <a:pPr algn="ctr"/>
            <a:r>
              <a:rPr lang="ja-JP" altLang="en-US" sz="1100" b="1" dirty="0">
                <a:solidFill>
                  <a:srgbClr val="FF66CC"/>
                </a:solidFill>
                <a:latin typeface="Meiryo" panose="020B0604030504040204" pitchFamily="34" charset="-128"/>
                <a:ea typeface="Meiryo" panose="020B0604030504040204" pitchFamily="34" charset="-128"/>
                <a:cs typeface="Meiryo UI" pitchFamily="50" charset="-128"/>
              </a:rPr>
              <a:t>マンガで</a:t>
            </a:r>
            <a:endParaRPr lang="en-US" altLang="ja-JP" sz="1100" b="1" dirty="0">
              <a:solidFill>
                <a:srgbClr val="FF66CC"/>
              </a:solidFill>
              <a:latin typeface="Meiryo" panose="020B0604030504040204" pitchFamily="34" charset="-128"/>
              <a:ea typeface="Meiryo" panose="020B0604030504040204" pitchFamily="34" charset="-128"/>
              <a:cs typeface="Meiryo UI" pitchFamily="50" charset="-128"/>
            </a:endParaRPr>
          </a:p>
          <a:p>
            <a:pPr algn="ctr"/>
            <a:r>
              <a:rPr lang="ja-JP" altLang="en-US" sz="1100" b="1" dirty="0">
                <a:solidFill>
                  <a:srgbClr val="FF66CC"/>
                </a:solidFill>
                <a:latin typeface="Meiryo" panose="020B0604030504040204" pitchFamily="34" charset="-128"/>
                <a:ea typeface="Meiryo" panose="020B0604030504040204" pitchFamily="34" charset="-128"/>
                <a:cs typeface="Meiryo UI" pitchFamily="50" charset="-128"/>
              </a:rPr>
              <a:t>商品理解</a:t>
            </a:r>
            <a:endParaRPr lang="en-US" altLang="ja-JP" sz="1100" b="1" dirty="0">
              <a:solidFill>
                <a:srgbClr val="FF66CC"/>
              </a:solidFill>
              <a:latin typeface="Meiryo" panose="020B0604030504040204" pitchFamily="34" charset="-128"/>
              <a:ea typeface="Meiryo" panose="020B0604030504040204" pitchFamily="34" charset="-128"/>
              <a:cs typeface="Meiryo UI" pitchFamily="50" charset="-128"/>
            </a:endParaRPr>
          </a:p>
        </p:txBody>
      </p:sp>
      <p:sp>
        <p:nvSpPr>
          <p:cNvPr id="66" name="正方形/長方形 65">
            <a:extLst>
              <a:ext uri="{FF2B5EF4-FFF2-40B4-BE49-F238E27FC236}">
                <a16:creationId xmlns:a16="http://schemas.microsoft.com/office/drawing/2014/main" id="{88E97F23-D736-43B9-B1BA-3AD5324C0CE5}"/>
              </a:ext>
            </a:extLst>
          </p:cNvPr>
          <p:cNvSpPr/>
          <p:nvPr/>
        </p:nvSpPr>
        <p:spPr>
          <a:xfrm>
            <a:off x="5143642" y="8898632"/>
            <a:ext cx="946093" cy="230832"/>
          </a:xfrm>
          <a:prstGeom prst="rect">
            <a:avLst/>
          </a:prstGeom>
        </p:spPr>
        <p:txBody>
          <a:bodyPr wrap="none">
            <a:spAutoFit/>
          </a:bodyPr>
          <a:lstStyle/>
          <a:p>
            <a:r>
              <a:rPr lang="en-US" altLang="ja-JP" sz="900" dirty="0">
                <a:solidFill>
                  <a:schemeClr val="bg1"/>
                </a:solidFill>
              </a:rPr>
              <a:t>ℂ2020</a:t>
            </a:r>
            <a:r>
              <a:rPr lang="ja-JP" altLang="en-US" sz="900" dirty="0">
                <a:solidFill>
                  <a:schemeClr val="bg1"/>
                </a:solidFill>
              </a:rPr>
              <a:t>　講談社</a:t>
            </a:r>
          </a:p>
        </p:txBody>
      </p:sp>
      <p:cxnSp>
        <p:nvCxnSpPr>
          <p:cNvPr id="67" name="直線コネクタ 66">
            <a:extLst>
              <a:ext uri="{FF2B5EF4-FFF2-40B4-BE49-F238E27FC236}">
                <a16:creationId xmlns:a16="http://schemas.microsoft.com/office/drawing/2014/main" id="{BC558801-D4EE-4D2F-A9E8-2603347BB861}"/>
              </a:ext>
            </a:extLst>
          </p:cNvPr>
          <p:cNvCxnSpPr>
            <a:cxnSpLocks/>
          </p:cNvCxnSpPr>
          <p:nvPr/>
        </p:nvCxnSpPr>
        <p:spPr>
          <a:xfrm>
            <a:off x="0" y="8784773"/>
            <a:ext cx="6017624" cy="0"/>
          </a:xfrm>
          <a:prstGeom prst="line">
            <a:avLst/>
          </a:prstGeom>
          <a:ln w="38100">
            <a:solidFill>
              <a:srgbClr val="FF90CD"/>
            </a:solidFill>
          </a:ln>
        </p:spPr>
        <p:style>
          <a:lnRef idx="1">
            <a:schemeClr val="accent1"/>
          </a:lnRef>
          <a:fillRef idx="0">
            <a:schemeClr val="accent1"/>
          </a:fillRef>
          <a:effectRef idx="0">
            <a:schemeClr val="accent1"/>
          </a:effectRef>
          <a:fontRef idx="minor">
            <a:schemeClr val="tx1"/>
          </a:fontRef>
        </p:style>
      </p:cxnSp>
      <p:sp>
        <p:nvSpPr>
          <p:cNvPr id="34" name="テキスト ボックス 33">
            <a:extLst>
              <a:ext uri="{FF2B5EF4-FFF2-40B4-BE49-F238E27FC236}">
                <a16:creationId xmlns:a16="http://schemas.microsoft.com/office/drawing/2014/main" id="{4DEB7E41-D988-3849-AE07-95A8305EB6A6}"/>
              </a:ext>
            </a:extLst>
          </p:cNvPr>
          <p:cNvSpPr txBox="1"/>
          <p:nvPr/>
        </p:nvSpPr>
        <p:spPr>
          <a:xfrm>
            <a:off x="2514600" y="2687820"/>
            <a:ext cx="830997" cy="3519025"/>
          </a:xfrm>
          <a:prstGeom prst="rect">
            <a:avLst/>
          </a:prstGeom>
          <a:noFill/>
        </p:spPr>
        <p:txBody>
          <a:bodyPr vert="eaVert" wrap="square" rtlCol="0">
            <a:spAutoFit/>
          </a:bodyPr>
          <a:lstStyle/>
          <a:p>
            <a:r>
              <a:rPr lang="ja-JP" altLang="en-US" sz="1400" b="1" dirty="0">
                <a:latin typeface="Meiryo" panose="020B0604030504040204" pitchFamily="34" charset="-128"/>
                <a:ea typeface="Meiryo" panose="020B0604030504040204" pitchFamily="34" charset="-128"/>
                <a:cs typeface="Meiryo UI" panose="020B0604030504040204" pitchFamily="50" charset="-128"/>
              </a:rPr>
              <a:t>貴社の商品やサービスをテーマにした</a:t>
            </a:r>
            <a:endParaRPr lang="en-US" altLang="ja-JP" sz="1400" b="1" dirty="0">
              <a:latin typeface="Meiryo" panose="020B0604030504040204" pitchFamily="34" charset="-128"/>
              <a:ea typeface="Meiryo" panose="020B0604030504040204" pitchFamily="34" charset="-128"/>
              <a:cs typeface="Meiryo UI" panose="020B0604030504040204" pitchFamily="50" charset="-128"/>
            </a:endParaRPr>
          </a:p>
          <a:p>
            <a:r>
              <a:rPr lang="ja-JP" altLang="en-US" sz="1400" b="1" dirty="0">
                <a:latin typeface="Meiryo" panose="020B0604030504040204" pitchFamily="34" charset="-128"/>
                <a:ea typeface="Meiryo" panose="020B0604030504040204" pitchFamily="34" charset="-128"/>
                <a:cs typeface="Meiryo UI" panose="020B0604030504040204" pitchFamily="50" charset="-128"/>
              </a:rPr>
              <a:t>ストーリーを描き下ろします！</a:t>
            </a:r>
            <a:endParaRPr lang="en-US" altLang="ja-JP" sz="1400" b="1" dirty="0">
              <a:latin typeface="Meiryo" panose="020B0604030504040204" pitchFamily="34" charset="-128"/>
              <a:ea typeface="Meiryo" panose="020B0604030504040204" pitchFamily="34" charset="-128"/>
              <a:cs typeface="Meiryo UI" panose="020B0604030504040204" pitchFamily="50" charset="-128"/>
            </a:endParaRPr>
          </a:p>
          <a:p>
            <a:r>
              <a:rPr lang="en-US" altLang="ja-JP" sz="1400" b="1" dirty="0">
                <a:latin typeface="Meiryo" panose="020B0604030504040204" pitchFamily="34" charset="-128"/>
                <a:ea typeface="Meiryo" panose="020B0604030504040204" pitchFamily="34" charset="-128"/>
                <a:cs typeface="Meiryo UI" panose="020B0604030504040204" pitchFamily="50" charset="-128"/>
              </a:rPr>
              <a:t>(</a:t>
            </a:r>
            <a:r>
              <a:rPr lang="ja-JP" altLang="en-US" sz="1400" b="1">
                <a:latin typeface="Meiryo" panose="020B0604030504040204" pitchFamily="34" charset="-128"/>
                <a:ea typeface="Meiryo" panose="020B0604030504040204" pitchFamily="34" charset="-128"/>
                <a:cs typeface="Meiryo UI" panose="020B0604030504040204" pitchFamily="50" charset="-128"/>
              </a:rPr>
              <a:t>　　　　　　　　</a:t>
            </a:r>
            <a:r>
              <a:rPr lang="en-US" altLang="ja-JP" sz="1400" b="1" dirty="0">
                <a:latin typeface="Meiryo" panose="020B0604030504040204" pitchFamily="34" charset="-128"/>
                <a:ea typeface="Meiryo" panose="020B0604030504040204" pitchFamily="34" charset="-128"/>
                <a:cs typeface="Meiryo UI" panose="020B0604030504040204" pitchFamily="50" charset="-128"/>
              </a:rPr>
              <a:t>)</a:t>
            </a:r>
          </a:p>
        </p:txBody>
      </p:sp>
      <p:sp>
        <p:nvSpPr>
          <p:cNvPr id="59" name="テキスト ボックス 58">
            <a:extLst>
              <a:ext uri="{FF2B5EF4-FFF2-40B4-BE49-F238E27FC236}">
                <a16:creationId xmlns:a16="http://schemas.microsoft.com/office/drawing/2014/main" id="{3A8C0A08-33B8-9948-9C55-801443B9A6E2}"/>
              </a:ext>
            </a:extLst>
          </p:cNvPr>
          <p:cNvSpPr txBox="1"/>
          <p:nvPr/>
        </p:nvSpPr>
        <p:spPr>
          <a:xfrm>
            <a:off x="2512155" y="2763291"/>
            <a:ext cx="400110" cy="1884180"/>
          </a:xfrm>
          <a:prstGeom prst="rect">
            <a:avLst/>
          </a:prstGeom>
          <a:noFill/>
        </p:spPr>
        <p:txBody>
          <a:bodyPr vert="eaVert" wrap="square" rtlCol="0">
            <a:spAutoFit/>
          </a:bodyPr>
          <a:lstStyle/>
          <a:p>
            <a:r>
              <a:rPr lang="ja-JP" altLang="en-US" sz="1400" b="1">
                <a:latin typeface="Meiryo" panose="020B0604030504040204" pitchFamily="34" charset="-128"/>
                <a:ea typeface="Meiryo" panose="020B0604030504040204" pitchFamily="34" charset="-128"/>
                <a:cs typeface="Meiryo UI" panose="020B0604030504040204" pitchFamily="50" charset="-128"/>
              </a:rPr>
              <a:t>モノクロ・４枚分</a:t>
            </a:r>
            <a:endParaRPr lang="en-US" altLang="ja-JP" sz="1400" b="1" dirty="0">
              <a:latin typeface="Meiryo" panose="020B0604030504040204" pitchFamily="34" charset="-128"/>
              <a:ea typeface="Meiryo" panose="020B0604030504040204" pitchFamily="34" charset="-128"/>
              <a:cs typeface="Meiryo UI" panose="020B0604030504040204" pitchFamily="50" charset="-128"/>
            </a:endParaRPr>
          </a:p>
        </p:txBody>
      </p:sp>
      <p:sp>
        <p:nvSpPr>
          <p:cNvPr id="61" name="テキスト ボックス 60">
            <a:extLst>
              <a:ext uri="{FF2B5EF4-FFF2-40B4-BE49-F238E27FC236}">
                <a16:creationId xmlns:a16="http://schemas.microsoft.com/office/drawing/2014/main" id="{6B4EB147-8A9E-094F-B6D1-BFAB83229938}"/>
              </a:ext>
            </a:extLst>
          </p:cNvPr>
          <p:cNvSpPr txBox="1"/>
          <p:nvPr/>
        </p:nvSpPr>
        <p:spPr>
          <a:xfrm>
            <a:off x="2233933" y="6222407"/>
            <a:ext cx="3342184" cy="325089"/>
          </a:xfrm>
          <a:prstGeom prst="rect">
            <a:avLst/>
          </a:prstGeom>
          <a:noFill/>
        </p:spPr>
        <p:txBody>
          <a:bodyPr wrap="square" rtlCol="0">
            <a:spAutoFit/>
          </a:bodyPr>
          <a:lstStyle/>
          <a:p>
            <a:pPr>
              <a:lnSpc>
                <a:spcPct val="150000"/>
              </a:lnSpc>
            </a:pPr>
            <a:r>
              <a:rPr lang="en-US" altLang="ja-JP" sz="1100" b="1" dirty="0">
                <a:solidFill>
                  <a:srgbClr val="FF0000"/>
                </a:solidFill>
                <a:latin typeface="Meiryo" panose="020B0604030504040204" pitchFamily="34" charset="-128"/>
                <a:ea typeface="Meiryo" panose="020B0604030504040204" pitchFamily="34" charset="-128"/>
                <a:cs typeface="Meiryo UI" pitchFamily="50" charset="-128"/>
              </a:rPr>
              <a:t>※7</a:t>
            </a:r>
            <a:r>
              <a:rPr lang="ja-JP" altLang="en-US" sz="1100" b="1">
                <a:solidFill>
                  <a:srgbClr val="FF0000"/>
                </a:solidFill>
                <a:latin typeface="Meiryo" panose="020B0604030504040204" pitchFamily="34" charset="-128"/>
                <a:ea typeface="Meiryo" panose="020B0604030504040204" pitchFamily="34" charset="-128"/>
                <a:cs typeface="Meiryo UI" pitchFamily="50" charset="-128"/>
              </a:rPr>
              <a:t>月以降、プラン内容に変更の可能性あり</a:t>
            </a:r>
          </a:p>
        </p:txBody>
      </p:sp>
    </p:spTree>
    <p:extLst>
      <p:ext uri="{BB962C8B-B14F-4D97-AF65-F5344CB8AC3E}">
        <p14:creationId xmlns:p14="http://schemas.microsoft.com/office/powerpoint/2010/main" val="27906208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正方形/長方形 11">
            <a:extLst>
              <a:ext uri="{FF2B5EF4-FFF2-40B4-BE49-F238E27FC236}">
                <a16:creationId xmlns:a16="http://schemas.microsoft.com/office/drawing/2014/main" id="{6617AE44-6C76-974C-834F-7557E4B2F7E0}"/>
              </a:ext>
            </a:extLst>
          </p:cNvPr>
          <p:cNvSpPr/>
          <p:nvPr/>
        </p:nvSpPr>
        <p:spPr>
          <a:xfrm>
            <a:off x="297982" y="2496520"/>
            <a:ext cx="3884214" cy="12112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spcBef>
                <a:spcPts val="300"/>
              </a:spcBef>
              <a:spcAft>
                <a:spcPts val="300"/>
              </a:spcAft>
            </a:pPr>
            <a:r>
              <a:rPr kumimoji="1" lang="ja-JP" altLang="en-US" sz="1100"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スタイルの悩み、指先の冷え、目の疲れなど、働く女性が抱えている困りごとをケアするチョコレート「</a:t>
            </a:r>
            <a:r>
              <a:rPr kumimoji="1" lang="en" altLang="ja-JP" sz="1100"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LIBERA</a:t>
            </a:r>
            <a:r>
              <a:rPr kumimoji="1" lang="ja-JP" altLang="en" sz="1100"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a:t>
            </a:r>
            <a:r>
              <a:rPr kumimoji="1" lang="ja-JP" altLang="en-US" sz="1100"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リベラ）」。オリジナルストーリーを通して、リベラの特長、ポイントを訴求しました。さらにプレゼントキャンペーンを同時に展開することで、商品の認知度を高めるだけでなく、購買意欲を高める施策となりました。</a:t>
            </a:r>
            <a:endParaRPr lang="en-US" altLang="ja-JP" sz="1100"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 name="正方形/長方形 13">
            <a:extLst>
              <a:ext uri="{FF2B5EF4-FFF2-40B4-BE49-F238E27FC236}">
                <a16:creationId xmlns:a16="http://schemas.microsoft.com/office/drawing/2014/main" id="{DBB69757-95EB-2E4A-B4A2-70117438878C}"/>
              </a:ext>
            </a:extLst>
          </p:cNvPr>
          <p:cNvSpPr/>
          <p:nvPr/>
        </p:nvSpPr>
        <p:spPr>
          <a:xfrm>
            <a:off x="2639050" y="5014497"/>
            <a:ext cx="4114887" cy="11730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spcBef>
                <a:spcPts val="300"/>
              </a:spcBef>
              <a:spcAft>
                <a:spcPts val="300"/>
              </a:spcAft>
            </a:pPr>
            <a:r>
              <a:rPr lang="ja-JP" altLang="en-US" sz="1100"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万が一のケガや病気に備えて、準備しておきたいのが医療保険。数ある医療保険の中でも「</a:t>
            </a:r>
            <a:r>
              <a:rPr lang="en-US" altLang="ja-JP" sz="1100"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NEW in 1</a:t>
            </a:r>
            <a:r>
              <a:rPr lang="ja-JP" altLang="en-US" sz="1100"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」が頼れる理由を、</a:t>
            </a:r>
            <a:r>
              <a:rPr lang="en-US" altLang="ja-JP" sz="1100"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100"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ピーナッツバターサンドウィッチ</a:t>
            </a:r>
            <a:r>
              <a:rPr lang="en-US" altLang="ja-JP" sz="1100"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100"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の登場人物たちが解説するオリジナル漫画を展開。加えて、</a:t>
            </a:r>
            <a:r>
              <a:rPr lang="en-US" altLang="ja-JP" sz="1100"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with girls</a:t>
            </a:r>
            <a:r>
              <a:rPr lang="ja-JP" altLang="en-US" sz="1100"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が登場する保険に関する</a:t>
            </a:r>
            <a:r>
              <a:rPr lang="en-US" altLang="ja-JP" sz="1100"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Q</a:t>
            </a:r>
            <a:r>
              <a:rPr lang="ja-JP" altLang="en-US" sz="1100"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1100"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&amp;A</a:t>
            </a:r>
            <a:r>
              <a:rPr lang="ja-JP" altLang="en-US" sz="1100"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ページを設けることで、わかりやすく、親しみやすくメッセージを届けることに成功しました。</a:t>
            </a:r>
            <a:br>
              <a:rPr lang="ja-JP" altLang="en-US" sz="1100"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br>
            <a:endParaRPr lang="ja-JP" altLang="en-US" sz="1100"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1026" name="Picture 2">
            <a:extLst>
              <a:ext uri="{FF2B5EF4-FFF2-40B4-BE49-F238E27FC236}">
                <a16:creationId xmlns:a16="http://schemas.microsoft.com/office/drawing/2014/main" id="{5F80ED93-8A07-5C45-BA68-335A7FC9462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197" r="8591"/>
          <a:stretch/>
        </p:blipFill>
        <p:spPr bwMode="auto">
          <a:xfrm>
            <a:off x="4223762" y="1552465"/>
            <a:ext cx="2274463" cy="200188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F33F458D-F861-794F-99AB-BB95602FE3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671" y="4023960"/>
            <a:ext cx="2471740" cy="1853804"/>
          </a:xfrm>
          <a:prstGeom prst="rect">
            <a:avLst/>
          </a:prstGeom>
          <a:noFill/>
          <a:extLst>
            <a:ext uri="{909E8E84-426E-40DD-AFC4-6F175D3DCCD1}">
              <a14:hiddenFill xmlns:a14="http://schemas.microsoft.com/office/drawing/2010/main">
                <a:solidFill>
                  <a:srgbClr val="FFFFFF"/>
                </a:solidFill>
              </a14:hiddenFill>
            </a:ext>
          </a:extLst>
        </p:spPr>
      </p:pic>
      <p:pic>
        <p:nvPicPr>
          <p:cNvPr id="29" name="図 28">
            <a:extLst>
              <a:ext uri="{FF2B5EF4-FFF2-40B4-BE49-F238E27FC236}">
                <a16:creationId xmlns:a16="http://schemas.microsoft.com/office/drawing/2014/main" id="{88DEE131-0806-324E-9D1C-257121CCB91C}"/>
              </a:ext>
            </a:extLst>
          </p:cNvPr>
          <p:cNvPicPr>
            <a:picLocks noChangeAspect="1"/>
          </p:cNvPicPr>
          <p:nvPr/>
        </p:nvPicPr>
        <p:blipFill>
          <a:blip r:embed="rId4"/>
          <a:stretch>
            <a:fillRect/>
          </a:stretch>
        </p:blipFill>
        <p:spPr>
          <a:xfrm>
            <a:off x="4182148" y="6523562"/>
            <a:ext cx="2502541" cy="1876905"/>
          </a:xfrm>
          <a:prstGeom prst="rect">
            <a:avLst/>
          </a:prstGeom>
        </p:spPr>
      </p:pic>
      <p:sp>
        <p:nvSpPr>
          <p:cNvPr id="40" name="正方形/長方形 39">
            <a:extLst>
              <a:ext uri="{FF2B5EF4-FFF2-40B4-BE49-F238E27FC236}">
                <a16:creationId xmlns:a16="http://schemas.microsoft.com/office/drawing/2014/main" id="{22E9ED77-5B78-9141-ACD7-E308003ED66B}"/>
              </a:ext>
            </a:extLst>
          </p:cNvPr>
          <p:cNvSpPr/>
          <p:nvPr/>
        </p:nvSpPr>
        <p:spPr>
          <a:xfrm>
            <a:off x="164752" y="7649138"/>
            <a:ext cx="3921546" cy="99908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spcBef>
                <a:spcPts val="300"/>
              </a:spcBef>
              <a:spcAft>
                <a:spcPts val="300"/>
              </a:spcAft>
            </a:pPr>
            <a:r>
              <a:rPr lang="ja-JP" altLang="en-US" sz="1100"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ロクシタンを代表するスキンケア「イモーテル プレシューズ」シリーズが、パワーアップして新発売。それを記念して、</a:t>
            </a:r>
            <a:r>
              <a:rPr lang="en-US" altLang="ja-JP" sz="1100"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100"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ピーナッツバターサンドウィッチ</a:t>
            </a:r>
            <a:r>
              <a:rPr lang="en-US" altLang="ja-JP" sz="1100"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100"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とコラボーレション。登場人物が製品の魅力を語るストーリーを展開することで、読者にも伝わりやすく、共感しやすいタイアップを実現しました。</a:t>
            </a:r>
          </a:p>
        </p:txBody>
      </p:sp>
      <p:cxnSp>
        <p:nvCxnSpPr>
          <p:cNvPr id="15" name="直線コネクタ 14">
            <a:extLst>
              <a:ext uri="{FF2B5EF4-FFF2-40B4-BE49-F238E27FC236}">
                <a16:creationId xmlns:a16="http://schemas.microsoft.com/office/drawing/2014/main" id="{32BEC8BA-FE73-2A4B-8FCD-1A25E030E6A6}"/>
              </a:ext>
            </a:extLst>
          </p:cNvPr>
          <p:cNvCxnSpPr>
            <a:cxnSpLocks/>
          </p:cNvCxnSpPr>
          <p:nvPr/>
        </p:nvCxnSpPr>
        <p:spPr>
          <a:xfrm flipH="1">
            <a:off x="-13692" y="3713871"/>
            <a:ext cx="6885384" cy="0"/>
          </a:xfrm>
          <a:prstGeom prst="line">
            <a:avLst/>
          </a:prstGeom>
          <a:ln w="38100">
            <a:solidFill>
              <a:srgbClr val="FF90CD"/>
            </a:solidFill>
          </a:ln>
        </p:spPr>
        <p:style>
          <a:lnRef idx="1">
            <a:schemeClr val="accent1"/>
          </a:lnRef>
          <a:fillRef idx="0">
            <a:schemeClr val="accent1"/>
          </a:fillRef>
          <a:effectRef idx="0">
            <a:schemeClr val="accent1"/>
          </a:effectRef>
          <a:fontRef idx="minor">
            <a:schemeClr val="tx1"/>
          </a:fontRef>
        </p:style>
      </p:cxnSp>
      <p:cxnSp>
        <p:nvCxnSpPr>
          <p:cNvPr id="52" name="直線コネクタ 51">
            <a:extLst>
              <a:ext uri="{FF2B5EF4-FFF2-40B4-BE49-F238E27FC236}">
                <a16:creationId xmlns:a16="http://schemas.microsoft.com/office/drawing/2014/main" id="{EF704353-331D-F84C-9030-68F3B5A39D00}"/>
              </a:ext>
            </a:extLst>
          </p:cNvPr>
          <p:cNvCxnSpPr>
            <a:cxnSpLocks/>
          </p:cNvCxnSpPr>
          <p:nvPr/>
        </p:nvCxnSpPr>
        <p:spPr>
          <a:xfrm flipH="1">
            <a:off x="1" y="6257778"/>
            <a:ext cx="6871691" cy="0"/>
          </a:xfrm>
          <a:prstGeom prst="line">
            <a:avLst/>
          </a:prstGeom>
          <a:ln w="38100">
            <a:solidFill>
              <a:srgbClr val="FF90CD"/>
            </a:solidFill>
          </a:ln>
        </p:spPr>
        <p:style>
          <a:lnRef idx="1">
            <a:schemeClr val="accent1"/>
          </a:lnRef>
          <a:fillRef idx="0">
            <a:schemeClr val="accent1"/>
          </a:fillRef>
          <a:effectRef idx="0">
            <a:schemeClr val="accent1"/>
          </a:effectRef>
          <a:fontRef idx="minor">
            <a:schemeClr val="tx1"/>
          </a:fontRef>
        </p:style>
      </p:cxnSp>
      <p:pic>
        <p:nvPicPr>
          <p:cNvPr id="11" name="図 10">
            <a:extLst>
              <a:ext uri="{FF2B5EF4-FFF2-40B4-BE49-F238E27FC236}">
                <a16:creationId xmlns:a16="http://schemas.microsoft.com/office/drawing/2014/main" id="{2E33D5BE-2873-054C-B0F0-F9FB79D2B3C4}"/>
              </a:ext>
            </a:extLst>
          </p:cNvPr>
          <p:cNvPicPr>
            <a:picLocks noChangeAspect="1"/>
          </p:cNvPicPr>
          <p:nvPr/>
        </p:nvPicPr>
        <p:blipFill>
          <a:blip r:embed="rId5"/>
          <a:stretch>
            <a:fillRect/>
          </a:stretch>
        </p:blipFill>
        <p:spPr>
          <a:xfrm>
            <a:off x="421218" y="1522800"/>
            <a:ext cx="3404257" cy="862464"/>
          </a:xfrm>
          <a:prstGeom prst="rect">
            <a:avLst/>
          </a:prstGeom>
        </p:spPr>
      </p:pic>
      <p:sp>
        <p:nvSpPr>
          <p:cNvPr id="53" name="正方形/長方形 52">
            <a:extLst>
              <a:ext uri="{FF2B5EF4-FFF2-40B4-BE49-F238E27FC236}">
                <a16:creationId xmlns:a16="http://schemas.microsoft.com/office/drawing/2014/main" id="{1ED23668-7C6D-0C44-B043-4D5024E5FD85}"/>
              </a:ext>
            </a:extLst>
          </p:cNvPr>
          <p:cNvSpPr/>
          <p:nvPr/>
        </p:nvSpPr>
        <p:spPr>
          <a:xfrm>
            <a:off x="737696" y="1632354"/>
            <a:ext cx="2869350" cy="5291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Bef>
                <a:spcPts val="300"/>
              </a:spcBef>
              <a:spcAft>
                <a:spcPts val="300"/>
              </a:spcAft>
            </a:pPr>
            <a:r>
              <a:rPr kumimoji="1" lang="ja-JP" altLang="en-US" sz="1400"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江崎グリコ株式会社様</a:t>
            </a:r>
            <a:endParaRPr kumimoji="1" lang="en-US" altLang="ja-JP" sz="1400"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pPr algn="ctr">
              <a:spcBef>
                <a:spcPts val="300"/>
              </a:spcBef>
              <a:spcAft>
                <a:spcPts val="300"/>
              </a:spcAft>
            </a:pPr>
            <a:r>
              <a:rPr kumimoji="1" lang="ja-JP" altLang="en" sz="1600"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a:t>
            </a:r>
            <a:r>
              <a:rPr kumimoji="1" lang="en" altLang="ja-JP" sz="1600"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LIBERA</a:t>
            </a:r>
            <a:r>
              <a:rPr kumimoji="1" lang="ja-JP" altLang="en" sz="1600"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a:t>
            </a:r>
            <a:endParaRPr kumimoji="1" lang="ja-JP" altLang="en-US" sz="1600"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16" name="図 15">
            <a:extLst>
              <a:ext uri="{FF2B5EF4-FFF2-40B4-BE49-F238E27FC236}">
                <a16:creationId xmlns:a16="http://schemas.microsoft.com/office/drawing/2014/main" id="{980EB11C-ADC9-4D49-B527-66AD5EC1707F}"/>
              </a:ext>
            </a:extLst>
          </p:cNvPr>
          <p:cNvPicPr>
            <a:picLocks noChangeAspect="1"/>
          </p:cNvPicPr>
          <p:nvPr/>
        </p:nvPicPr>
        <p:blipFill>
          <a:blip r:embed="rId6"/>
          <a:stretch>
            <a:fillRect/>
          </a:stretch>
        </p:blipFill>
        <p:spPr>
          <a:xfrm>
            <a:off x="2840182" y="3813782"/>
            <a:ext cx="3901187" cy="1130053"/>
          </a:xfrm>
          <a:prstGeom prst="rect">
            <a:avLst/>
          </a:prstGeom>
        </p:spPr>
      </p:pic>
      <p:sp>
        <p:nvSpPr>
          <p:cNvPr id="54" name="正方形/長方形 53">
            <a:extLst>
              <a:ext uri="{FF2B5EF4-FFF2-40B4-BE49-F238E27FC236}">
                <a16:creationId xmlns:a16="http://schemas.microsoft.com/office/drawing/2014/main" id="{6316614D-67CC-D849-BA53-4D0F85D525A1}"/>
              </a:ext>
            </a:extLst>
          </p:cNvPr>
          <p:cNvSpPr/>
          <p:nvPr/>
        </p:nvSpPr>
        <p:spPr>
          <a:xfrm>
            <a:off x="2978727" y="4030575"/>
            <a:ext cx="3548257" cy="6022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Bef>
                <a:spcPts val="300"/>
              </a:spcBef>
              <a:spcAft>
                <a:spcPts val="300"/>
              </a:spcAft>
            </a:pPr>
            <a:r>
              <a:rPr lang="ja-JP" altLang="en-US" sz="1400" b="1" spc="-15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日本生命保険相互会社様</a:t>
            </a:r>
            <a:endParaRPr lang="en-US" altLang="ja-JP" sz="1400" b="1" spc="-15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pPr algn="ctr">
              <a:spcBef>
                <a:spcPts val="300"/>
              </a:spcBef>
              <a:spcAft>
                <a:spcPts val="300"/>
              </a:spcAft>
            </a:pPr>
            <a:r>
              <a:rPr lang="ja-JP" altLang="en-US" sz="1600"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「みらいのカタチ </a:t>
            </a:r>
            <a:r>
              <a:rPr lang="en" altLang="ja-JP" sz="1600"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NEW in 1</a:t>
            </a:r>
            <a:r>
              <a:rPr lang="ja-JP" altLang="en-US" sz="1600"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a:t>
            </a:r>
            <a:endParaRPr kumimoji="1" lang="ja-JP" altLang="en-US" sz="1600"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18" name="図 17">
            <a:extLst>
              <a:ext uri="{FF2B5EF4-FFF2-40B4-BE49-F238E27FC236}">
                <a16:creationId xmlns:a16="http://schemas.microsoft.com/office/drawing/2014/main" id="{01C4CE13-3D2B-BB4D-BBB5-CDACC720E7AF}"/>
              </a:ext>
            </a:extLst>
          </p:cNvPr>
          <p:cNvPicPr>
            <a:picLocks noChangeAspect="1"/>
          </p:cNvPicPr>
          <p:nvPr/>
        </p:nvPicPr>
        <p:blipFill>
          <a:blip r:embed="rId7"/>
          <a:stretch>
            <a:fillRect/>
          </a:stretch>
        </p:blipFill>
        <p:spPr>
          <a:xfrm>
            <a:off x="261595" y="6414470"/>
            <a:ext cx="3821552" cy="1158437"/>
          </a:xfrm>
          <a:prstGeom prst="rect">
            <a:avLst/>
          </a:prstGeom>
        </p:spPr>
      </p:pic>
      <p:sp>
        <p:nvSpPr>
          <p:cNvPr id="55" name="正方形/長方形 54">
            <a:extLst>
              <a:ext uri="{FF2B5EF4-FFF2-40B4-BE49-F238E27FC236}">
                <a16:creationId xmlns:a16="http://schemas.microsoft.com/office/drawing/2014/main" id="{249F6F81-96B5-364F-A1E1-42E6E00D4341}"/>
              </a:ext>
            </a:extLst>
          </p:cNvPr>
          <p:cNvSpPr/>
          <p:nvPr/>
        </p:nvSpPr>
        <p:spPr>
          <a:xfrm>
            <a:off x="178466" y="6564374"/>
            <a:ext cx="3821552" cy="64908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Bef>
                <a:spcPts val="300"/>
              </a:spcBef>
              <a:spcAft>
                <a:spcPts val="300"/>
              </a:spcAft>
            </a:pPr>
            <a:r>
              <a:rPr lang="ja-JP" altLang="en-US" sz="1400"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ロクシタンジャポン株式会社様</a:t>
            </a:r>
            <a:endParaRPr lang="en-US" altLang="ja-JP" sz="1400"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pPr algn="ctr">
              <a:spcBef>
                <a:spcPts val="300"/>
              </a:spcBef>
              <a:spcAft>
                <a:spcPts val="300"/>
              </a:spcAft>
            </a:pPr>
            <a:r>
              <a:rPr lang="ja-JP" altLang="en-US" sz="1600"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「イモーテル プレシューズ」</a:t>
            </a:r>
            <a:endParaRPr kumimoji="1" lang="ja-JP" altLang="en-US" sz="1600"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7" name="正方形/長方形 56">
            <a:extLst>
              <a:ext uri="{FF2B5EF4-FFF2-40B4-BE49-F238E27FC236}">
                <a16:creationId xmlns:a16="http://schemas.microsoft.com/office/drawing/2014/main" id="{13B6003C-66F3-044B-977C-4726828EFDE9}"/>
              </a:ext>
            </a:extLst>
          </p:cNvPr>
          <p:cNvSpPr/>
          <p:nvPr/>
        </p:nvSpPr>
        <p:spPr>
          <a:xfrm>
            <a:off x="0" y="8835279"/>
            <a:ext cx="6858000" cy="337877"/>
          </a:xfrm>
          <a:prstGeom prst="rect">
            <a:avLst/>
          </a:prstGeom>
          <a:solidFill>
            <a:srgbClr val="FF90CD"/>
          </a:solidFill>
          <a:ln>
            <a:solidFill>
              <a:srgbClr val="FF90C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9" name="フッター プレースホルダー 5">
            <a:extLst>
              <a:ext uri="{FF2B5EF4-FFF2-40B4-BE49-F238E27FC236}">
                <a16:creationId xmlns:a16="http://schemas.microsoft.com/office/drawing/2014/main" id="{04820638-D2CD-C247-8D14-EC4B49D1453C}"/>
              </a:ext>
            </a:extLst>
          </p:cNvPr>
          <p:cNvSpPr txBox="1">
            <a:spLocks/>
          </p:cNvSpPr>
          <p:nvPr/>
        </p:nvSpPr>
        <p:spPr>
          <a:xfrm>
            <a:off x="-99392" y="8873380"/>
            <a:ext cx="2723452" cy="273330"/>
          </a:xfrm>
          <a:prstGeom prst="rect">
            <a:avLst/>
          </a:prstGeom>
        </p:spPr>
        <p:txBody>
          <a:bodyPr vert="horz" lIns="91440" tIns="45720" rIns="91440" bIns="45720" rtlCol="0" anchor="ctr"/>
          <a:lstStyle>
            <a:defPPr>
              <a:defRPr lang="ja-JP"/>
            </a:defPPr>
            <a:lvl1pPr marL="0" algn="ctr" defTabSz="914400" rtl="0" eaLnBrk="1" latinLnBrk="0" hangingPunct="1">
              <a:defRPr kumimoji="1" sz="1200"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dirty="0">
                <a:solidFill>
                  <a:schemeClr val="bg1"/>
                </a:solidFill>
              </a:rPr>
              <a:t>C-station</a:t>
            </a:r>
            <a:r>
              <a:rPr lang="ja-JP" altLang="en-US" dirty="0">
                <a:solidFill>
                  <a:schemeClr val="bg1"/>
                </a:solidFill>
              </a:rPr>
              <a:t>　</a:t>
            </a:r>
            <a:r>
              <a:rPr lang="en-US" altLang="ja-JP" dirty="0">
                <a:solidFill>
                  <a:schemeClr val="bg1"/>
                </a:solidFill>
              </a:rPr>
              <a:t>https://c.kodansha.net/</a:t>
            </a:r>
            <a:endParaRPr lang="ja-JP" altLang="en-US" dirty="0">
              <a:solidFill>
                <a:schemeClr val="bg1"/>
              </a:solidFill>
            </a:endParaRPr>
          </a:p>
        </p:txBody>
      </p:sp>
      <p:sp>
        <p:nvSpPr>
          <p:cNvPr id="60" name="正方形/長方形 59">
            <a:extLst>
              <a:ext uri="{FF2B5EF4-FFF2-40B4-BE49-F238E27FC236}">
                <a16:creationId xmlns:a16="http://schemas.microsoft.com/office/drawing/2014/main" id="{BA0B0B5B-9632-CE49-A383-D0ADACA6EDAB}"/>
              </a:ext>
            </a:extLst>
          </p:cNvPr>
          <p:cNvSpPr/>
          <p:nvPr/>
        </p:nvSpPr>
        <p:spPr>
          <a:xfrm>
            <a:off x="6189561" y="8576493"/>
            <a:ext cx="576064" cy="4907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4000" i="1" dirty="0">
                <a:solidFill>
                  <a:schemeClr val="bg1">
                    <a:lumMod val="75000"/>
                  </a:schemeClr>
                </a:solidFill>
                <a:latin typeface="Hiragino Kaku Gothic Std W8" charset="-128"/>
                <a:ea typeface="Hiragino Kaku Gothic Std W8" charset="-128"/>
                <a:cs typeface="Hiragino Kaku Gothic Std W8" charset="-128"/>
              </a:rPr>
              <a:t>5</a:t>
            </a:r>
            <a:endParaRPr kumimoji="1" lang="ja-JP" altLang="en-US" sz="4000" i="1" dirty="0">
              <a:solidFill>
                <a:schemeClr val="bg1">
                  <a:lumMod val="75000"/>
                </a:schemeClr>
              </a:solidFill>
              <a:latin typeface="Hiragino Kaku Gothic Std W8" charset="-128"/>
              <a:ea typeface="Hiragino Kaku Gothic Std W8" charset="-128"/>
              <a:cs typeface="Hiragino Kaku Gothic Std W8" charset="-128"/>
            </a:endParaRPr>
          </a:p>
        </p:txBody>
      </p:sp>
      <p:sp>
        <p:nvSpPr>
          <p:cNvPr id="61" name="正方形/長方形 60">
            <a:extLst>
              <a:ext uri="{FF2B5EF4-FFF2-40B4-BE49-F238E27FC236}">
                <a16:creationId xmlns:a16="http://schemas.microsoft.com/office/drawing/2014/main" id="{CCA8D4D1-829F-4CBF-9FBC-1839C0C694B0}"/>
              </a:ext>
            </a:extLst>
          </p:cNvPr>
          <p:cNvSpPr/>
          <p:nvPr/>
        </p:nvSpPr>
        <p:spPr>
          <a:xfrm>
            <a:off x="5143642" y="8898632"/>
            <a:ext cx="946093" cy="230832"/>
          </a:xfrm>
          <a:prstGeom prst="rect">
            <a:avLst/>
          </a:prstGeom>
        </p:spPr>
        <p:txBody>
          <a:bodyPr wrap="none">
            <a:spAutoFit/>
          </a:bodyPr>
          <a:lstStyle/>
          <a:p>
            <a:r>
              <a:rPr lang="en-US" altLang="ja-JP" sz="900" dirty="0">
                <a:solidFill>
                  <a:schemeClr val="bg1"/>
                </a:solidFill>
              </a:rPr>
              <a:t>ℂ2020</a:t>
            </a:r>
            <a:r>
              <a:rPr lang="ja-JP" altLang="en-US" sz="900" dirty="0">
                <a:solidFill>
                  <a:schemeClr val="bg1"/>
                </a:solidFill>
              </a:rPr>
              <a:t>　講談社</a:t>
            </a:r>
          </a:p>
        </p:txBody>
      </p:sp>
      <p:cxnSp>
        <p:nvCxnSpPr>
          <p:cNvPr id="62" name="直線コネクタ 61">
            <a:extLst>
              <a:ext uri="{FF2B5EF4-FFF2-40B4-BE49-F238E27FC236}">
                <a16:creationId xmlns:a16="http://schemas.microsoft.com/office/drawing/2014/main" id="{D6346490-304D-47CC-8CF5-CB207FD29FE4}"/>
              </a:ext>
            </a:extLst>
          </p:cNvPr>
          <p:cNvCxnSpPr>
            <a:cxnSpLocks/>
          </p:cNvCxnSpPr>
          <p:nvPr/>
        </p:nvCxnSpPr>
        <p:spPr>
          <a:xfrm>
            <a:off x="0" y="8784773"/>
            <a:ext cx="6017624" cy="0"/>
          </a:xfrm>
          <a:prstGeom prst="line">
            <a:avLst/>
          </a:prstGeom>
          <a:ln w="38100">
            <a:solidFill>
              <a:srgbClr val="FF90CD"/>
            </a:solidFill>
          </a:ln>
        </p:spPr>
        <p:style>
          <a:lnRef idx="1">
            <a:schemeClr val="accent1"/>
          </a:lnRef>
          <a:fillRef idx="0">
            <a:schemeClr val="accent1"/>
          </a:fillRef>
          <a:effectRef idx="0">
            <a:schemeClr val="accent1"/>
          </a:effectRef>
          <a:fontRef idx="minor">
            <a:schemeClr val="tx1"/>
          </a:fontRef>
        </p:style>
      </p:cxnSp>
      <p:sp>
        <p:nvSpPr>
          <p:cNvPr id="63" name="正方形/長方形 62">
            <a:extLst>
              <a:ext uri="{FF2B5EF4-FFF2-40B4-BE49-F238E27FC236}">
                <a16:creationId xmlns:a16="http://schemas.microsoft.com/office/drawing/2014/main" id="{B8C5D718-F0A2-4A68-A0AB-41F9E22A2906}"/>
              </a:ext>
            </a:extLst>
          </p:cNvPr>
          <p:cNvSpPr/>
          <p:nvPr/>
        </p:nvSpPr>
        <p:spPr>
          <a:xfrm flipV="1">
            <a:off x="116633" y="18538"/>
            <a:ext cx="2397967" cy="32403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kumimoji="1" lang="ja-JP" altLang="en-US" sz="900" dirty="0">
              <a:solidFill>
                <a:srgbClr val="FF66CC"/>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4" name="正方形/長方形 63">
            <a:extLst>
              <a:ext uri="{FF2B5EF4-FFF2-40B4-BE49-F238E27FC236}">
                <a16:creationId xmlns:a16="http://schemas.microsoft.com/office/drawing/2014/main" id="{132BDA33-A558-48D4-8430-FB30AFCB07A3}"/>
              </a:ext>
            </a:extLst>
          </p:cNvPr>
          <p:cNvSpPr/>
          <p:nvPr/>
        </p:nvSpPr>
        <p:spPr>
          <a:xfrm>
            <a:off x="0" y="0"/>
            <a:ext cx="6885385" cy="1400799"/>
          </a:xfrm>
          <a:prstGeom prst="rect">
            <a:avLst/>
          </a:prstGeom>
          <a:solidFill>
            <a:srgbClr val="FF90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300"/>
              </a:spcBef>
              <a:spcAft>
                <a:spcPts val="300"/>
              </a:spcAft>
            </a:pPr>
            <a:endParaRPr kumimoji="1" lang="ja-JP" altLang="en-US">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5" name="正方形/長方形 64">
            <a:extLst>
              <a:ext uri="{FF2B5EF4-FFF2-40B4-BE49-F238E27FC236}">
                <a16:creationId xmlns:a16="http://schemas.microsoft.com/office/drawing/2014/main" id="{F78C834B-DD53-409D-A500-52652C4BBF4C}"/>
              </a:ext>
            </a:extLst>
          </p:cNvPr>
          <p:cNvSpPr/>
          <p:nvPr/>
        </p:nvSpPr>
        <p:spPr>
          <a:xfrm>
            <a:off x="238885" y="100075"/>
            <a:ext cx="2275715" cy="2922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en-US" altLang="ja-JP" sz="1100"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with online </a:t>
            </a:r>
            <a:r>
              <a:rPr kumimoji="1" lang="ja-JP" altLang="en-US" sz="1100"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のマンガがすごい！</a:t>
            </a:r>
          </a:p>
        </p:txBody>
      </p:sp>
      <p:grpSp>
        <p:nvGrpSpPr>
          <p:cNvPr id="66" name="グループ化 65">
            <a:extLst>
              <a:ext uri="{FF2B5EF4-FFF2-40B4-BE49-F238E27FC236}">
                <a16:creationId xmlns:a16="http://schemas.microsoft.com/office/drawing/2014/main" id="{5E0F8541-3E91-4F5D-A280-7A2CC410CAA4}"/>
              </a:ext>
            </a:extLst>
          </p:cNvPr>
          <p:cNvGrpSpPr/>
          <p:nvPr/>
        </p:nvGrpSpPr>
        <p:grpSpPr>
          <a:xfrm>
            <a:off x="95902" y="75692"/>
            <a:ext cx="6664234" cy="1270342"/>
            <a:chOff x="95902" y="45212"/>
            <a:chExt cx="6664234" cy="1270342"/>
          </a:xfrm>
        </p:grpSpPr>
        <p:cxnSp>
          <p:nvCxnSpPr>
            <p:cNvPr id="67" name="直線コネクタ 66">
              <a:extLst>
                <a:ext uri="{FF2B5EF4-FFF2-40B4-BE49-F238E27FC236}">
                  <a16:creationId xmlns:a16="http://schemas.microsoft.com/office/drawing/2014/main" id="{47F32D6C-F79D-4037-975C-14B2FA00D079}"/>
                </a:ext>
              </a:extLst>
            </p:cNvPr>
            <p:cNvCxnSpPr>
              <a:cxnSpLocks/>
            </p:cNvCxnSpPr>
            <p:nvPr/>
          </p:nvCxnSpPr>
          <p:spPr>
            <a:xfrm>
              <a:off x="95902" y="45212"/>
              <a:ext cx="0" cy="1270342"/>
            </a:xfrm>
            <a:prstGeom prst="line">
              <a:avLst/>
            </a:prstGeom>
            <a:ln w="76200" cap="rnd">
              <a:solidFill>
                <a:schemeClr val="bg1"/>
              </a:solidFill>
              <a:prstDash val="sysDot"/>
              <a:round/>
            </a:ln>
          </p:spPr>
          <p:style>
            <a:lnRef idx="1">
              <a:schemeClr val="accent1"/>
            </a:lnRef>
            <a:fillRef idx="0">
              <a:schemeClr val="accent1"/>
            </a:fillRef>
            <a:effectRef idx="0">
              <a:schemeClr val="accent1"/>
            </a:effectRef>
            <a:fontRef idx="minor">
              <a:schemeClr val="tx1"/>
            </a:fontRef>
          </p:style>
        </p:cxnSp>
        <p:cxnSp>
          <p:nvCxnSpPr>
            <p:cNvPr id="68" name="直線コネクタ 67">
              <a:extLst>
                <a:ext uri="{FF2B5EF4-FFF2-40B4-BE49-F238E27FC236}">
                  <a16:creationId xmlns:a16="http://schemas.microsoft.com/office/drawing/2014/main" id="{A5E9FB08-BB03-4417-928C-AA905C15F2A2}"/>
                </a:ext>
              </a:extLst>
            </p:cNvPr>
            <p:cNvCxnSpPr>
              <a:cxnSpLocks/>
            </p:cNvCxnSpPr>
            <p:nvPr/>
          </p:nvCxnSpPr>
          <p:spPr>
            <a:xfrm>
              <a:off x="6760136" y="45212"/>
              <a:ext cx="0" cy="1270342"/>
            </a:xfrm>
            <a:prstGeom prst="line">
              <a:avLst/>
            </a:prstGeom>
            <a:ln w="76200" cap="rnd">
              <a:solidFill>
                <a:schemeClr val="bg1"/>
              </a:solidFill>
              <a:prstDash val="sysDot"/>
              <a:round/>
            </a:ln>
          </p:spPr>
          <p:style>
            <a:lnRef idx="1">
              <a:schemeClr val="accent1"/>
            </a:lnRef>
            <a:fillRef idx="0">
              <a:schemeClr val="accent1"/>
            </a:fillRef>
            <a:effectRef idx="0">
              <a:schemeClr val="accent1"/>
            </a:effectRef>
            <a:fontRef idx="minor">
              <a:schemeClr val="tx1"/>
            </a:fontRef>
          </p:style>
        </p:cxnSp>
        <p:cxnSp>
          <p:nvCxnSpPr>
            <p:cNvPr id="69" name="直線コネクタ 68">
              <a:extLst>
                <a:ext uri="{FF2B5EF4-FFF2-40B4-BE49-F238E27FC236}">
                  <a16:creationId xmlns:a16="http://schemas.microsoft.com/office/drawing/2014/main" id="{051A7BD1-B288-4AE4-ADA0-345156D02697}"/>
                </a:ext>
              </a:extLst>
            </p:cNvPr>
            <p:cNvCxnSpPr>
              <a:cxnSpLocks/>
            </p:cNvCxnSpPr>
            <p:nvPr/>
          </p:nvCxnSpPr>
          <p:spPr>
            <a:xfrm>
              <a:off x="230694" y="1271099"/>
              <a:ext cx="6529442" cy="0"/>
            </a:xfrm>
            <a:prstGeom prst="line">
              <a:avLst/>
            </a:prstGeom>
            <a:ln w="76200" cap="rnd">
              <a:solidFill>
                <a:schemeClr val="bg1"/>
              </a:solidFill>
              <a:prstDash val="sysDot"/>
              <a:round/>
            </a:ln>
          </p:spPr>
          <p:style>
            <a:lnRef idx="1">
              <a:schemeClr val="accent1"/>
            </a:lnRef>
            <a:fillRef idx="0">
              <a:schemeClr val="accent1"/>
            </a:fillRef>
            <a:effectRef idx="0">
              <a:schemeClr val="accent1"/>
            </a:effectRef>
            <a:fontRef idx="minor">
              <a:schemeClr val="tx1"/>
            </a:fontRef>
          </p:style>
        </p:cxnSp>
      </p:grpSp>
      <p:cxnSp>
        <p:nvCxnSpPr>
          <p:cNvPr id="70" name="直線コネクタ 69">
            <a:extLst>
              <a:ext uri="{FF2B5EF4-FFF2-40B4-BE49-F238E27FC236}">
                <a16:creationId xmlns:a16="http://schemas.microsoft.com/office/drawing/2014/main" id="{ED1687BA-3FC2-4B0D-B91F-B22557076957}"/>
              </a:ext>
            </a:extLst>
          </p:cNvPr>
          <p:cNvCxnSpPr>
            <a:cxnSpLocks/>
          </p:cNvCxnSpPr>
          <p:nvPr/>
        </p:nvCxnSpPr>
        <p:spPr>
          <a:xfrm>
            <a:off x="2447636" y="234275"/>
            <a:ext cx="295508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71" name="図 70" descr="プレート が含まれている画像&#10;&#10;自動的に生成された説明">
            <a:extLst>
              <a:ext uri="{FF2B5EF4-FFF2-40B4-BE49-F238E27FC236}">
                <a16:creationId xmlns:a16="http://schemas.microsoft.com/office/drawing/2014/main" id="{17CD28AA-C4D6-4310-BC32-3CD01B745000}"/>
              </a:ext>
            </a:extLst>
          </p:cNvPr>
          <p:cNvPicPr>
            <a:picLocks noChangeAspect="1"/>
          </p:cNvPicPr>
          <p:nvPr/>
        </p:nvPicPr>
        <p:blipFill>
          <a:blip r:embed="rId8"/>
          <a:stretch>
            <a:fillRect/>
          </a:stretch>
        </p:blipFill>
        <p:spPr>
          <a:xfrm>
            <a:off x="5511199" y="131743"/>
            <a:ext cx="1069833" cy="342038"/>
          </a:xfrm>
          <a:prstGeom prst="rect">
            <a:avLst/>
          </a:prstGeom>
        </p:spPr>
      </p:pic>
      <p:sp>
        <p:nvSpPr>
          <p:cNvPr id="72" name="テキスト ボックス 71">
            <a:extLst>
              <a:ext uri="{FF2B5EF4-FFF2-40B4-BE49-F238E27FC236}">
                <a16:creationId xmlns:a16="http://schemas.microsoft.com/office/drawing/2014/main" id="{B588906D-867F-4F87-968D-B380C66428F7}"/>
              </a:ext>
            </a:extLst>
          </p:cNvPr>
          <p:cNvSpPr txBox="1"/>
          <p:nvPr/>
        </p:nvSpPr>
        <p:spPr>
          <a:xfrm>
            <a:off x="204379" y="438046"/>
            <a:ext cx="6144434" cy="830997"/>
          </a:xfrm>
          <a:prstGeom prst="rect">
            <a:avLst/>
          </a:prstGeom>
          <a:noFill/>
        </p:spPr>
        <p:txBody>
          <a:bodyPr wrap="square" rtlCol="0">
            <a:spAutoFit/>
          </a:bodyPr>
          <a:lstStyle/>
          <a:p>
            <a:pPr algn="ctr"/>
            <a:r>
              <a:rPr kumimoji="1" lang="ja-JP" altLang="en-US" sz="2000" b="1"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「ピーナッツバターサンドウィッチ」</a:t>
            </a:r>
            <a:endParaRPr kumimoji="1" lang="en-US" altLang="ja-JP" sz="2000" b="1"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endParaRPr>
          </a:p>
          <a:p>
            <a:pPr algn="ctr"/>
            <a:r>
              <a:rPr kumimoji="1" lang="ja-JP" altLang="en-US" sz="2800" b="1"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コラボレーション事例！</a:t>
            </a:r>
            <a:endParaRPr kumimoji="1" lang="ja-JP" altLang="en-US" dirty="0"/>
          </a:p>
        </p:txBody>
      </p:sp>
    </p:spTree>
    <p:extLst>
      <p:ext uri="{BB962C8B-B14F-4D97-AF65-F5344CB8AC3E}">
        <p14:creationId xmlns:p14="http://schemas.microsoft.com/office/powerpoint/2010/main" val="9374832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正方形/長方形 15">
            <a:extLst>
              <a:ext uri="{FF2B5EF4-FFF2-40B4-BE49-F238E27FC236}">
                <a16:creationId xmlns:a16="http://schemas.microsoft.com/office/drawing/2014/main" id="{A94D2D00-8E0D-A14E-B22A-0DF74668A406}"/>
              </a:ext>
            </a:extLst>
          </p:cNvPr>
          <p:cNvSpPr/>
          <p:nvPr/>
        </p:nvSpPr>
        <p:spPr>
          <a:xfrm>
            <a:off x="1517742" y="1894975"/>
            <a:ext cx="5340258" cy="6989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pPr algn="ctr">
              <a:lnSpc>
                <a:spcPts val="1600"/>
              </a:lnSpc>
            </a:pPr>
            <a:r>
              <a:rPr lang="ja-JP" altLang="en-US" sz="1100"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著者で</a:t>
            </a:r>
            <a:r>
              <a:rPr lang="ja-JP" altLang="en-US" sz="1100" b="1">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ある</a:t>
            </a:r>
            <a:r>
              <a:rPr lang="en" altLang="ja-JP" sz="1100" b="1" dirty="0" err="1">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rikka</a:t>
            </a:r>
            <a:r>
              <a:rPr lang="ja-JP" altLang="en-US" sz="1100"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さんが、自身の恋愛経験をもとに描いた漫画をインスタにアップしたところ、</a:t>
            </a:r>
            <a:r>
              <a:rPr lang="en-US" altLang="ja-JP" sz="1100"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3</a:t>
            </a:r>
            <a:r>
              <a:rPr lang="ja-JP" altLang="en-US" sz="1100"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か月で</a:t>
            </a:r>
            <a:r>
              <a:rPr lang="en-US" altLang="ja-JP" sz="1100"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16</a:t>
            </a:r>
            <a:r>
              <a:rPr lang="ja-JP" altLang="en-US" sz="1100"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万フォロワー</a:t>
            </a:r>
            <a:r>
              <a:rPr lang="ja-JP" altLang="en-US" sz="1100" b="1">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に！</a:t>
            </a:r>
            <a:r>
              <a:rPr lang="en-US" altLang="ja-JP" sz="1100"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1100" b="1">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胸</a:t>
            </a:r>
            <a:r>
              <a:rPr lang="ja-JP" altLang="en-US" sz="1100"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キュン、共感ポイントが多く</a:t>
            </a:r>
            <a:r>
              <a:rPr lang="ja-JP" altLang="en-US" sz="1100" b="1">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、コメント数は</a:t>
            </a:r>
            <a:r>
              <a:rPr lang="en-US" altLang="ja-JP" sz="1100"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100</a:t>
            </a:r>
            <a:r>
              <a:rPr lang="ja-JP" altLang="en-US" sz="1100" b="1">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以上、</a:t>
            </a:r>
            <a:r>
              <a:rPr lang="en-US" altLang="ja-JP" sz="1100"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a:t>
            </a:r>
            <a:r>
              <a:rPr lang="ja-JP" altLang="en-US" sz="1100" b="1">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話で</a:t>
            </a:r>
            <a:r>
              <a:rPr lang="en-US" altLang="ja-JP" sz="1100"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200</a:t>
            </a:r>
            <a:r>
              <a:rPr lang="ja-JP" altLang="en-US" sz="1100"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万</a:t>
            </a:r>
            <a:r>
              <a:rPr lang="en" altLang="ja-JP" sz="1100"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PV</a:t>
            </a:r>
            <a:r>
              <a:rPr lang="ja-JP" altLang="en-US" sz="1100" b="1">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に上ることもある、人気コンテンツです。</a:t>
            </a:r>
            <a:endParaRPr lang="ja-JP" altLang="en-US" sz="1100"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6" name="テキスト ボックス 35">
            <a:extLst>
              <a:ext uri="{FF2B5EF4-FFF2-40B4-BE49-F238E27FC236}">
                <a16:creationId xmlns:a16="http://schemas.microsoft.com/office/drawing/2014/main" id="{89B1C45D-74A4-2149-B2E2-5D9F0F32F6B1}"/>
              </a:ext>
            </a:extLst>
          </p:cNvPr>
          <p:cNvSpPr txBox="1"/>
          <p:nvPr/>
        </p:nvSpPr>
        <p:spPr>
          <a:xfrm>
            <a:off x="282079" y="7716456"/>
            <a:ext cx="949475" cy="531559"/>
          </a:xfrm>
          <a:prstGeom prst="rect">
            <a:avLst/>
          </a:prstGeom>
          <a:solidFill>
            <a:schemeClr val="accent1">
              <a:lumMod val="20000"/>
              <a:lumOff val="80000"/>
              <a:alpha val="38000"/>
            </a:schemeClr>
          </a:solidFill>
        </p:spPr>
        <p:txBody>
          <a:bodyPr wrap="square" lIns="84458" tIns="42229" rIns="84458" bIns="42229" rtlCol="0">
            <a:spAutoFit/>
          </a:bodyPr>
          <a:lstStyle/>
          <a:p>
            <a:r>
              <a:rPr lang="ja-JP" altLang="en-US" sz="800" b="1" dirty="0" err="1">
                <a:solidFill>
                  <a:srgbClr val="000000">
                    <a:lumMod val="65000"/>
                    <a:lumOff val="35000"/>
                  </a:srgbClr>
                </a:solidFill>
                <a:latin typeface="Meiryo UI" panose="020B0604030504040204" pitchFamily="50" charset="-128"/>
                <a:ea typeface="Meiryo UI" panose="020B0604030504040204" pitchFamily="50" charset="-128"/>
                <a:cs typeface="Meiryo UI" panose="020B0604030504040204" pitchFamily="50" charset="-128"/>
              </a:rPr>
              <a:t>りっか</a:t>
            </a:r>
            <a:endParaRPr lang="en-US" altLang="ja-JP" sz="800" b="1" dirty="0">
              <a:solidFill>
                <a:srgbClr val="000000">
                  <a:lumMod val="65000"/>
                  <a:lumOff val="35000"/>
                </a:srgbClr>
              </a:solidFill>
              <a:latin typeface="Meiryo UI" panose="020B0604030504040204" pitchFamily="50" charset="-128"/>
              <a:ea typeface="Meiryo UI" panose="020B0604030504040204" pitchFamily="50" charset="-128"/>
              <a:cs typeface="Meiryo UI" panose="020B0604030504040204" pitchFamily="50" charset="-128"/>
            </a:endParaRPr>
          </a:p>
          <a:p>
            <a:r>
              <a:rPr lang="ja-JP" altLang="en-US" sz="700" dirty="0">
                <a:solidFill>
                  <a:srgbClr val="000000">
                    <a:lumMod val="65000"/>
                    <a:lumOff val="35000"/>
                  </a:srgbClr>
                </a:solidFill>
                <a:latin typeface="Meiryo UI" panose="020B0604030504040204" pitchFamily="50" charset="-128"/>
                <a:ea typeface="Meiryo UI" panose="020B0604030504040204" pitchFamily="50" charset="-128"/>
                <a:cs typeface="Meiryo UI" panose="020B0604030504040204" pitchFamily="50" charset="-128"/>
              </a:rPr>
              <a:t>主人公。高校からの恋愛に終止符を打ち、新たな恋愛を。・・・</a:t>
            </a:r>
            <a:endParaRPr lang="en-US" altLang="ja-JP" sz="700" dirty="0">
              <a:solidFill>
                <a:srgbClr val="000000">
                  <a:lumMod val="65000"/>
                  <a:lumOff val="35000"/>
                </a:srgbClr>
              </a:solidFill>
              <a:latin typeface="Meiryo UI" panose="020B0604030504040204" pitchFamily="50" charset="-128"/>
              <a:ea typeface="Meiryo UI" panose="020B0604030504040204" pitchFamily="50" charset="-128"/>
              <a:cs typeface="Meiryo UI" panose="020B0604030504040204" pitchFamily="50" charset="-128"/>
            </a:endParaRPr>
          </a:p>
        </p:txBody>
      </p:sp>
      <p:pic>
        <p:nvPicPr>
          <p:cNvPr id="39" name="Picture 4" descr="---【くーくん】">
            <a:extLst>
              <a:ext uri="{FF2B5EF4-FFF2-40B4-BE49-F238E27FC236}">
                <a16:creationId xmlns:a16="http://schemas.microsoft.com/office/drawing/2014/main" id="{49C0A986-D773-5649-8D4E-8A6B1B1C862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82356" y="7583372"/>
            <a:ext cx="942114" cy="942114"/>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40" name="テキスト ボックス 39">
            <a:extLst>
              <a:ext uri="{FF2B5EF4-FFF2-40B4-BE49-F238E27FC236}">
                <a16:creationId xmlns:a16="http://schemas.microsoft.com/office/drawing/2014/main" id="{922E9785-C2DD-F242-AED0-399B23B6769F}"/>
              </a:ext>
            </a:extLst>
          </p:cNvPr>
          <p:cNvSpPr txBox="1"/>
          <p:nvPr/>
        </p:nvSpPr>
        <p:spPr>
          <a:xfrm>
            <a:off x="2558116" y="7735777"/>
            <a:ext cx="927231" cy="423837"/>
          </a:xfrm>
          <a:prstGeom prst="rect">
            <a:avLst/>
          </a:prstGeom>
          <a:solidFill>
            <a:schemeClr val="accent1">
              <a:lumMod val="20000"/>
              <a:lumOff val="80000"/>
              <a:alpha val="38000"/>
            </a:schemeClr>
          </a:solidFill>
        </p:spPr>
        <p:txBody>
          <a:bodyPr wrap="square" lIns="84458" tIns="42229" rIns="84458" bIns="42229" rtlCol="0">
            <a:spAutoFit/>
          </a:bodyPr>
          <a:lstStyle/>
          <a:p>
            <a:r>
              <a:rPr lang="ja-JP" altLang="en-US" sz="800" b="1" dirty="0">
                <a:solidFill>
                  <a:srgbClr val="000000">
                    <a:lumMod val="65000"/>
                    <a:lumOff val="35000"/>
                  </a:srgbClr>
                </a:solidFill>
                <a:latin typeface="Meiryo UI" panose="020B0604030504040204" pitchFamily="50" charset="-128"/>
                <a:ea typeface="Meiryo UI" panose="020B0604030504040204" pitchFamily="50" charset="-128"/>
                <a:cs typeface="Meiryo UI" panose="020B0604030504040204" pitchFamily="50" charset="-128"/>
              </a:rPr>
              <a:t>くーくん</a:t>
            </a:r>
            <a:endParaRPr lang="en-US" altLang="ja-JP" sz="800" b="1" dirty="0">
              <a:solidFill>
                <a:srgbClr val="000000">
                  <a:lumMod val="65000"/>
                  <a:lumOff val="35000"/>
                </a:srgbClr>
              </a:solidFill>
              <a:latin typeface="Meiryo UI" panose="020B0604030504040204" pitchFamily="50" charset="-128"/>
              <a:ea typeface="Meiryo UI" panose="020B0604030504040204" pitchFamily="50" charset="-128"/>
              <a:cs typeface="Meiryo UI" panose="020B0604030504040204" pitchFamily="50" charset="-128"/>
            </a:endParaRPr>
          </a:p>
          <a:p>
            <a:r>
              <a:rPr lang="ja-JP" altLang="en-US" sz="700" dirty="0" err="1">
                <a:solidFill>
                  <a:srgbClr val="000000">
                    <a:lumMod val="65000"/>
                    <a:lumOff val="35000"/>
                  </a:srgbClr>
                </a:solidFill>
                <a:latin typeface="Meiryo UI" panose="020B0604030504040204" pitchFamily="50" charset="-128"/>
                <a:ea typeface="Meiryo UI" panose="020B0604030504040204" pitchFamily="50" charset="-128"/>
                <a:cs typeface="Meiryo UI" panose="020B0604030504040204" pitchFamily="50" charset="-128"/>
              </a:rPr>
              <a:t>りっかが</a:t>
            </a:r>
            <a:r>
              <a:rPr lang="ja-JP" altLang="en-US" sz="700" dirty="0">
                <a:solidFill>
                  <a:srgbClr val="000000">
                    <a:lumMod val="65000"/>
                    <a:lumOff val="35000"/>
                  </a:srgbClr>
                </a:solidFill>
                <a:latin typeface="Meiryo UI" panose="020B0604030504040204" pitchFamily="50" charset="-128"/>
                <a:ea typeface="Meiryo UI" panose="020B0604030504040204" pitchFamily="50" charset="-128"/>
                <a:cs typeface="Meiryo UI" panose="020B0604030504040204" pitchFamily="50" charset="-128"/>
              </a:rPr>
              <a:t>高校時代にあこがれていた塾講師。</a:t>
            </a:r>
            <a:endParaRPr lang="en-US" altLang="ja-JP" sz="700" dirty="0">
              <a:solidFill>
                <a:srgbClr val="000000">
                  <a:lumMod val="65000"/>
                  <a:lumOff val="35000"/>
                </a:srgbClr>
              </a:solidFill>
              <a:latin typeface="Meiryo UI" panose="020B0604030504040204" pitchFamily="50" charset="-128"/>
              <a:ea typeface="Meiryo UI" panose="020B0604030504040204" pitchFamily="50" charset="-128"/>
              <a:cs typeface="Meiryo UI" panose="020B0604030504040204" pitchFamily="50" charset="-128"/>
            </a:endParaRPr>
          </a:p>
        </p:txBody>
      </p:sp>
      <p:graphicFrame>
        <p:nvGraphicFramePr>
          <p:cNvPr id="41" name="グラフ 40">
            <a:extLst>
              <a:ext uri="{FF2B5EF4-FFF2-40B4-BE49-F238E27FC236}">
                <a16:creationId xmlns:a16="http://schemas.microsoft.com/office/drawing/2014/main" id="{ECB99818-2E13-5A4C-B185-E32CAC62BC6E}"/>
              </a:ext>
            </a:extLst>
          </p:cNvPr>
          <p:cNvGraphicFramePr/>
          <p:nvPr>
            <p:extLst>
              <p:ext uri="{D42A27DB-BD31-4B8C-83A1-F6EECF244321}">
                <p14:modId xmlns:p14="http://schemas.microsoft.com/office/powerpoint/2010/main" val="2108231035"/>
              </p:ext>
            </p:extLst>
          </p:nvPr>
        </p:nvGraphicFramePr>
        <p:xfrm>
          <a:off x="4196738" y="2972985"/>
          <a:ext cx="3162853" cy="1863546"/>
        </p:xfrm>
        <a:graphic>
          <a:graphicData uri="http://schemas.openxmlformats.org/drawingml/2006/chart">
            <c:chart xmlns:c="http://schemas.openxmlformats.org/drawingml/2006/chart" xmlns:r="http://schemas.openxmlformats.org/officeDocument/2006/relationships" r:id="rId3"/>
          </a:graphicData>
        </a:graphic>
      </p:graphicFrame>
      <p:pic>
        <p:nvPicPr>
          <p:cNvPr id="42" name="図 41">
            <a:extLst>
              <a:ext uri="{FF2B5EF4-FFF2-40B4-BE49-F238E27FC236}">
                <a16:creationId xmlns:a16="http://schemas.microsoft.com/office/drawing/2014/main" id="{DAC76B83-6047-7D44-B70A-F1027CB6A73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11560" y="5062830"/>
            <a:ext cx="2374973" cy="1525296"/>
          </a:xfrm>
          <a:prstGeom prst="rect">
            <a:avLst/>
          </a:prstGeom>
          <a:effectLst>
            <a:outerShdw blurRad="50800" dist="38100" dir="2700000" algn="tl" rotWithShape="0">
              <a:prstClr val="black">
                <a:alpha val="40000"/>
              </a:prstClr>
            </a:outerShdw>
          </a:effectLst>
        </p:spPr>
      </p:pic>
      <p:pic>
        <p:nvPicPr>
          <p:cNvPr id="45" name="図 44">
            <a:extLst>
              <a:ext uri="{FF2B5EF4-FFF2-40B4-BE49-F238E27FC236}">
                <a16:creationId xmlns:a16="http://schemas.microsoft.com/office/drawing/2014/main" id="{D0502999-8C8B-424A-92F4-B1BF8C1CC98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92906" y="7527954"/>
            <a:ext cx="843546" cy="933926"/>
          </a:xfrm>
          <a:prstGeom prst="rect">
            <a:avLst/>
          </a:prstGeom>
          <a:effectLst>
            <a:outerShdw blurRad="50800" dist="38100" dir="2700000" algn="tl" rotWithShape="0">
              <a:prstClr val="black">
                <a:alpha val="40000"/>
              </a:prstClr>
            </a:outerShdw>
          </a:effectLst>
        </p:spPr>
      </p:pic>
      <p:sp>
        <p:nvSpPr>
          <p:cNvPr id="46" name="テキスト ボックス 45">
            <a:extLst>
              <a:ext uri="{FF2B5EF4-FFF2-40B4-BE49-F238E27FC236}">
                <a16:creationId xmlns:a16="http://schemas.microsoft.com/office/drawing/2014/main" id="{7737DB72-3C25-4047-968C-1845E5A593DD}"/>
              </a:ext>
            </a:extLst>
          </p:cNvPr>
          <p:cNvSpPr txBox="1"/>
          <p:nvPr/>
        </p:nvSpPr>
        <p:spPr>
          <a:xfrm>
            <a:off x="4757597" y="7691092"/>
            <a:ext cx="927231" cy="531559"/>
          </a:xfrm>
          <a:prstGeom prst="rect">
            <a:avLst/>
          </a:prstGeom>
          <a:solidFill>
            <a:schemeClr val="accent1">
              <a:lumMod val="20000"/>
              <a:lumOff val="80000"/>
              <a:alpha val="38000"/>
            </a:schemeClr>
          </a:solidFill>
        </p:spPr>
        <p:txBody>
          <a:bodyPr wrap="square" lIns="84458" tIns="42229" rIns="84458" bIns="42229" rtlCol="0">
            <a:spAutoFit/>
          </a:bodyPr>
          <a:lstStyle/>
          <a:p>
            <a:r>
              <a:rPr lang="ja-JP" altLang="en-US" sz="800" b="1" dirty="0">
                <a:solidFill>
                  <a:srgbClr val="000000">
                    <a:lumMod val="65000"/>
                    <a:lumOff val="35000"/>
                  </a:srgbClr>
                </a:solidFill>
                <a:latin typeface="Meiryo UI" panose="020B0604030504040204" pitchFamily="50" charset="-128"/>
                <a:ea typeface="Meiryo UI" panose="020B0604030504040204" pitchFamily="50" charset="-128"/>
                <a:cs typeface="Meiryo UI" panose="020B0604030504040204" pitchFamily="50" charset="-128"/>
              </a:rPr>
              <a:t>佐伯さん</a:t>
            </a:r>
            <a:endParaRPr lang="en-US" altLang="ja-JP" sz="800" b="1" dirty="0">
              <a:solidFill>
                <a:srgbClr val="000000">
                  <a:lumMod val="65000"/>
                  <a:lumOff val="35000"/>
                </a:srgbClr>
              </a:solidFill>
              <a:latin typeface="Meiryo UI" panose="020B0604030504040204" pitchFamily="50" charset="-128"/>
              <a:ea typeface="Meiryo UI" panose="020B0604030504040204" pitchFamily="50" charset="-128"/>
              <a:cs typeface="Meiryo UI" panose="020B0604030504040204" pitchFamily="50" charset="-128"/>
            </a:endParaRPr>
          </a:p>
          <a:p>
            <a:r>
              <a:rPr lang="ja-JP" altLang="en-US" sz="700" dirty="0">
                <a:solidFill>
                  <a:srgbClr val="000000">
                    <a:lumMod val="65000"/>
                    <a:lumOff val="35000"/>
                  </a:srgbClr>
                </a:solidFill>
                <a:latin typeface="Meiryo UI" panose="020B0604030504040204" pitchFamily="50" charset="-128"/>
                <a:ea typeface="Meiryo UI" panose="020B0604030504040204" pitchFamily="50" charset="-128"/>
                <a:cs typeface="Meiryo UI" panose="020B0604030504040204" pitchFamily="50" charset="-128"/>
              </a:rPr>
              <a:t>取引先の部長。</a:t>
            </a:r>
            <a:endParaRPr lang="en-US" altLang="ja-JP" sz="700" dirty="0">
              <a:solidFill>
                <a:srgbClr val="000000">
                  <a:lumMod val="65000"/>
                  <a:lumOff val="35000"/>
                </a:srgbClr>
              </a:solidFill>
              <a:latin typeface="Meiryo UI" panose="020B0604030504040204" pitchFamily="50" charset="-128"/>
              <a:ea typeface="Meiryo UI" panose="020B0604030504040204" pitchFamily="50" charset="-128"/>
              <a:cs typeface="Meiryo UI" panose="020B0604030504040204" pitchFamily="50" charset="-128"/>
            </a:endParaRPr>
          </a:p>
          <a:p>
            <a:r>
              <a:rPr lang="ja-JP" altLang="en-US" sz="700" dirty="0" err="1">
                <a:solidFill>
                  <a:srgbClr val="000000">
                    <a:lumMod val="65000"/>
                    <a:lumOff val="35000"/>
                  </a:srgbClr>
                </a:solidFill>
                <a:latin typeface="Meiryo UI" panose="020B0604030504040204" pitchFamily="50" charset="-128"/>
                <a:ea typeface="Meiryo UI" panose="020B0604030504040204" pitchFamily="50" charset="-128"/>
                <a:cs typeface="Meiryo UI" panose="020B0604030504040204" pitchFamily="50" charset="-128"/>
              </a:rPr>
              <a:t>りっかにちょっ</a:t>
            </a:r>
            <a:r>
              <a:rPr lang="ja-JP" altLang="en-US" sz="700" dirty="0">
                <a:solidFill>
                  <a:srgbClr val="000000">
                    <a:lumMod val="65000"/>
                    <a:lumOff val="35000"/>
                  </a:srgbClr>
                </a:solidFill>
                <a:latin typeface="Meiryo UI" panose="020B0604030504040204" pitchFamily="50" charset="-128"/>
                <a:ea typeface="Meiryo UI" panose="020B0604030504040204" pitchFamily="50" charset="-128"/>
                <a:cs typeface="Meiryo UI" panose="020B0604030504040204" pitchFamily="50" charset="-128"/>
              </a:rPr>
              <a:t>かいばかりを出していたが・・・</a:t>
            </a:r>
            <a:endParaRPr lang="en-US" altLang="ja-JP" sz="700" dirty="0">
              <a:solidFill>
                <a:srgbClr val="000000">
                  <a:lumMod val="65000"/>
                  <a:lumOff val="35000"/>
                </a:srgbClr>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51" name="テキスト ボックス 50">
            <a:extLst>
              <a:ext uri="{FF2B5EF4-FFF2-40B4-BE49-F238E27FC236}">
                <a16:creationId xmlns:a16="http://schemas.microsoft.com/office/drawing/2014/main" id="{9BC34D60-20F9-9E44-8E98-0C9414EC20EF}"/>
              </a:ext>
            </a:extLst>
          </p:cNvPr>
          <p:cNvSpPr txBox="1"/>
          <p:nvPr/>
        </p:nvSpPr>
        <p:spPr>
          <a:xfrm>
            <a:off x="439521" y="7167073"/>
            <a:ext cx="6111375" cy="393059"/>
          </a:xfrm>
          <a:prstGeom prst="rect">
            <a:avLst/>
          </a:prstGeom>
          <a:noFill/>
        </p:spPr>
        <p:txBody>
          <a:bodyPr wrap="square" lIns="84458" tIns="42229" rIns="84458" bIns="42229" rtlCol="0">
            <a:spAutoFit/>
          </a:bodyPr>
          <a:lstStyle/>
          <a:p>
            <a:r>
              <a:rPr lang="ja-JP" altLang="en-US" sz="1000" dirty="0">
                <a:solidFill>
                  <a:schemeClr val="tx1">
                    <a:lumMod val="65000"/>
                    <a:lumOff val="35000"/>
                  </a:schemeClr>
                </a:solidFill>
                <a:latin typeface="Meiryo UI" panose="020B0604030504040204" pitchFamily="50" charset="-128"/>
                <a:ea typeface="Meiryo UI" panose="020B0604030504040204" pitchFamily="50" charset="-128"/>
                <a:cs typeface="Meiryo UI" panose="020B0604030504040204" pitchFamily="50" charset="-128"/>
              </a:rPr>
              <a:t>素直で明るい主人公りっかと、高校時代にあこがれていた塾講師くーくんや、なにかとちょっかいを出してくる取引先の部長など、彼女と彼女を取り巻く男性たちの胸キュン♡ストーリー。</a:t>
            </a:r>
            <a:endParaRPr lang="en-US" altLang="ja-JP" sz="1000" dirty="0">
              <a:solidFill>
                <a:schemeClr val="tx1">
                  <a:lumMod val="65000"/>
                  <a:lumOff val="35000"/>
                </a:schemeClr>
              </a:solidFill>
              <a:latin typeface="Meiryo UI" panose="020B0604030504040204" pitchFamily="50" charset="-128"/>
              <a:ea typeface="Meiryo UI" panose="020B0604030504040204" pitchFamily="50" charset="-128"/>
              <a:cs typeface="Meiryo UI" panose="020B0604030504040204" pitchFamily="50" charset="-128"/>
            </a:endParaRPr>
          </a:p>
        </p:txBody>
      </p:sp>
      <p:pic>
        <p:nvPicPr>
          <p:cNvPr id="54" name="Picture 4" descr="https://cdn.clipkit.co/tenants/381/articles/images/000/103/660/small/2ac619f8-34c0-411d-a80f-d3085a5822ac.png?1551417781">
            <a:extLst>
              <a:ext uri="{FF2B5EF4-FFF2-40B4-BE49-F238E27FC236}">
                <a16:creationId xmlns:a16="http://schemas.microsoft.com/office/drawing/2014/main" id="{CBF32BFF-F31B-1943-A293-80C09DE3AC1F}"/>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7116" r="10019"/>
          <a:stretch/>
        </p:blipFill>
        <p:spPr bwMode="auto">
          <a:xfrm>
            <a:off x="2372983" y="5060058"/>
            <a:ext cx="1682139" cy="1522465"/>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17" name="図 16">
            <a:extLst>
              <a:ext uri="{FF2B5EF4-FFF2-40B4-BE49-F238E27FC236}">
                <a16:creationId xmlns:a16="http://schemas.microsoft.com/office/drawing/2014/main" id="{FF6FFB8F-226E-454D-A981-3C72358F95D8}"/>
              </a:ext>
            </a:extLst>
          </p:cNvPr>
          <p:cNvPicPr>
            <a:picLocks noChangeAspect="1"/>
          </p:cNvPicPr>
          <p:nvPr/>
        </p:nvPicPr>
        <p:blipFill>
          <a:blip r:embed="rId7">
            <a:duotone>
              <a:schemeClr val="accent6">
                <a:shade val="45000"/>
                <a:satMod val="135000"/>
              </a:schemeClr>
              <a:prstClr val="white"/>
            </a:duotone>
          </a:blip>
          <a:stretch>
            <a:fillRect/>
          </a:stretch>
        </p:blipFill>
        <p:spPr>
          <a:xfrm>
            <a:off x="1453504" y="2627242"/>
            <a:ext cx="2878785" cy="2070237"/>
          </a:xfrm>
          <a:prstGeom prst="rect">
            <a:avLst/>
          </a:prstGeom>
        </p:spPr>
      </p:pic>
      <p:sp>
        <p:nvSpPr>
          <p:cNvPr id="62" name="正方形/長方形 61">
            <a:extLst>
              <a:ext uri="{FF2B5EF4-FFF2-40B4-BE49-F238E27FC236}">
                <a16:creationId xmlns:a16="http://schemas.microsoft.com/office/drawing/2014/main" id="{9837C8B9-25AB-AF4C-9A52-4AEE8277A185}"/>
              </a:ext>
            </a:extLst>
          </p:cNvPr>
          <p:cNvSpPr/>
          <p:nvPr/>
        </p:nvSpPr>
        <p:spPr>
          <a:xfrm>
            <a:off x="1579677" y="2620742"/>
            <a:ext cx="2455990" cy="18504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ja-JP" altLang="en-US" sz="1400" b="1" dirty="0">
                <a:ln w="6350">
                  <a:solidFill>
                    <a:schemeClr val="bg2">
                      <a:lumMod val="75000"/>
                    </a:schemeClr>
                  </a:solidFill>
                </a:ln>
                <a:solidFill>
                  <a:srgbClr val="FF66CC"/>
                </a:solidFill>
                <a:latin typeface="Meiryo UI" panose="020B0604030504040204" pitchFamily="50" charset="-128"/>
                <a:ea typeface="Meiryo UI" panose="020B0604030504040204" pitchFamily="50" charset="-128"/>
                <a:cs typeface="Meiryo UI" panose="020B0604030504040204" pitchFamily="50" charset="-128"/>
              </a:rPr>
              <a:t>　拡散力を持つ作者</a:t>
            </a:r>
            <a:r>
              <a:rPr lang="en-US" altLang="ja-JP" sz="1400" b="1" dirty="0" err="1">
                <a:ln w="6350">
                  <a:solidFill>
                    <a:schemeClr val="bg2">
                      <a:lumMod val="75000"/>
                    </a:schemeClr>
                  </a:solidFill>
                </a:ln>
                <a:solidFill>
                  <a:srgbClr val="FF66CC"/>
                </a:solidFill>
                <a:latin typeface="Meiryo UI" panose="020B0604030504040204" pitchFamily="50" charset="-128"/>
                <a:ea typeface="Meiryo UI" panose="020B0604030504040204" pitchFamily="50" charset="-128"/>
                <a:cs typeface="Meiryo UI" panose="020B0604030504040204" pitchFamily="50" charset="-128"/>
              </a:rPr>
              <a:t>rikka</a:t>
            </a:r>
            <a:endParaRPr lang="en-US" altLang="ja-JP" sz="1100" dirty="0">
              <a:ln w="6350">
                <a:solidFill>
                  <a:schemeClr val="bg2">
                    <a:lumMod val="75000"/>
                  </a:schemeClr>
                </a:solidFill>
              </a:ln>
              <a:solidFill>
                <a:srgbClr val="FF66CC"/>
              </a:solidFill>
              <a:latin typeface="Meiryo UI" panose="020B0604030504040204" pitchFamily="50" charset="-128"/>
              <a:ea typeface="Meiryo UI" panose="020B0604030504040204" pitchFamily="50" charset="-128"/>
              <a:cs typeface="Meiryo UI" panose="020B0604030504040204" pitchFamily="50" charset="-128"/>
            </a:endParaRPr>
          </a:p>
          <a:p>
            <a:endParaRPr lang="en-US" altLang="ja-JP" sz="900" b="1" dirty="0">
              <a:solidFill>
                <a:srgbClr val="000000">
                  <a:lumMod val="65000"/>
                  <a:lumOff val="35000"/>
                </a:srgbClr>
              </a:solidFill>
              <a:latin typeface="Meiryo UI" panose="020B0604030504040204" pitchFamily="50" charset="-128"/>
              <a:ea typeface="Meiryo UI" panose="020B0604030504040204" pitchFamily="50" charset="-128"/>
              <a:cs typeface="Migu 1C" pitchFamily="50" charset="-128"/>
            </a:endParaRPr>
          </a:p>
          <a:p>
            <a:pPr fontAlgn="base"/>
            <a:r>
              <a:rPr lang="ja-JP" altLang="en-US" sz="900" dirty="0">
                <a:solidFill>
                  <a:schemeClr val="tx1"/>
                </a:solidFill>
                <a:latin typeface="Meiryo" panose="020B0604030504040204" pitchFamily="34" charset="-128"/>
                <a:ea typeface="Meiryo" panose="020B0604030504040204" pitchFamily="34" charset="-128"/>
              </a:rPr>
              <a:t>自身の体験を元にした作品は共感を</a:t>
            </a:r>
            <a:endParaRPr lang="en-US" altLang="ja-JP" sz="900" dirty="0">
              <a:solidFill>
                <a:schemeClr val="tx1"/>
              </a:solidFill>
              <a:latin typeface="Meiryo" panose="020B0604030504040204" pitchFamily="34" charset="-128"/>
              <a:ea typeface="Meiryo" panose="020B0604030504040204" pitchFamily="34" charset="-128"/>
            </a:endParaRPr>
          </a:p>
          <a:p>
            <a:pPr fontAlgn="base"/>
            <a:r>
              <a:rPr lang="ja-JP" altLang="en-US" sz="900" dirty="0">
                <a:solidFill>
                  <a:schemeClr val="tx1"/>
                </a:solidFill>
                <a:latin typeface="Meiryo" panose="020B0604030504040204" pitchFamily="34" charset="-128"/>
                <a:ea typeface="Meiryo" panose="020B0604030504040204" pitchFamily="34" charset="-128"/>
              </a:rPr>
              <a:t>呼び、多くのフォロワーを抱えている。</a:t>
            </a:r>
            <a:endParaRPr lang="en-US" altLang="ja-JP" sz="900" dirty="0">
              <a:solidFill>
                <a:schemeClr val="tx1"/>
              </a:solidFill>
              <a:latin typeface="Meiryo" panose="020B0604030504040204" pitchFamily="34" charset="-128"/>
              <a:ea typeface="Meiryo" panose="020B0604030504040204" pitchFamily="34" charset="-128"/>
            </a:endParaRPr>
          </a:p>
          <a:p>
            <a:pPr fontAlgn="base"/>
            <a:endParaRPr lang="en-US" altLang="ja-JP" sz="900" dirty="0">
              <a:solidFill>
                <a:schemeClr val="tx1"/>
              </a:solidFill>
              <a:latin typeface="Meiryo" panose="020B0604030504040204" pitchFamily="34" charset="-128"/>
              <a:ea typeface="Meiryo" panose="020B0604030504040204" pitchFamily="34" charset="-128"/>
            </a:endParaRPr>
          </a:p>
          <a:p>
            <a:pPr fontAlgn="base"/>
            <a:r>
              <a:rPr lang="ja-JP" altLang="en-US" sz="900" b="1" dirty="0">
                <a:solidFill>
                  <a:srgbClr val="000000">
                    <a:lumMod val="65000"/>
                    <a:lumOff val="35000"/>
                  </a:srgbClr>
                </a:solidFill>
                <a:latin typeface="Meiryo UI" panose="020B0604030504040204" pitchFamily="50" charset="-128"/>
                <a:ea typeface="Meiryo UI" panose="020B0604030504040204" pitchFamily="50" charset="-128"/>
                <a:cs typeface="Migu 1C" pitchFamily="50" charset="-128"/>
              </a:rPr>
              <a:t>＠＿＿＿</a:t>
            </a:r>
            <a:r>
              <a:rPr lang="en-US" altLang="ja-JP" sz="900" b="1" dirty="0" err="1">
                <a:solidFill>
                  <a:srgbClr val="000000">
                    <a:lumMod val="65000"/>
                    <a:lumOff val="35000"/>
                  </a:srgbClr>
                </a:solidFill>
                <a:latin typeface="Meiryo UI" panose="020B0604030504040204" pitchFamily="50" charset="-128"/>
                <a:ea typeface="Meiryo UI" panose="020B0604030504040204" pitchFamily="50" charset="-128"/>
                <a:cs typeface="Migu 1C" pitchFamily="50" charset="-128"/>
              </a:rPr>
              <a:t>rikka</a:t>
            </a:r>
            <a:r>
              <a:rPr lang="ja-JP" altLang="en-US" sz="900" b="1" dirty="0">
                <a:solidFill>
                  <a:srgbClr val="000000">
                    <a:lumMod val="65000"/>
                    <a:lumOff val="35000"/>
                  </a:srgbClr>
                </a:solidFill>
                <a:latin typeface="Meiryo UI" panose="020B0604030504040204" pitchFamily="50" charset="-128"/>
                <a:ea typeface="Meiryo UI" panose="020B0604030504040204" pitchFamily="50" charset="-128"/>
                <a:cs typeface="Migu 1C" pitchFamily="50" charset="-128"/>
              </a:rPr>
              <a:t>＿＿＿</a:t>
            </a:r>
            <a:endParaRPr lang="en-US" altLang="ja-JP" sz="900" b="1" dirty="0">
              <a:solidFill>
                <a:srgbClr val="000000">
                  <a:lumMod val="65000"/>
                  <a:lumOff val="35000"/>
                </a:srgbClr>
              </a:solidFill>
              <a:latin typeface="Meiryo UI" panose="020B0604030504040204" pitchFamily="50" charset="-128"/>
              <a:ea typeface="Meiryo UI" panose="020B0604030504040204" pitchFamily="50" charset="-128"/>
              <a:cs typeface="Migu 1C" pitchFamily="50" charset="-128"/>
            </a:endParaRPr>
          </a:p>
          <a:p>
            <a:r>
              <a:rPr lang="ja-JP" altLang="en-US" sz="900" b="1">
                <a:solidFill>
                  <a:srgbClr val="000000">
                    <a:lumMod val="65000"/>
                    <a:lumOff val="35000"/>
                  </a:srgbClr>
                </a:solidFill>
                <a:latin typeface="Meiryo UI" panose="020B0604030504040204" pitchFamily="50" charset="-128"/>
                <a:ea typeface="Meiryo UI" panose="020B0604030504040204" pitchFamily="50" charset="-128"/>
                <a:cs typeface="Migu 1C" pitchFamily="50" charset="-128"/>
              </a:rPr>
              <a:t>フォロワー数　　　　　</a:t>
            </a:r>
            <a:r>
              <a:rPr lang="en-US" altLang="ja-JP" sz="900" b="1" dirty="0">
                <a:solidFill>
                  <a:srgbClr val="000000">
                    <a:lumMod val="65000"/>
                    <a:lumOff val="35000"/>
                  </a:srgbClr>
                </a:solidFill>
                <a:latin typeface="Meiryo UI" panose="020B0604030504040204" pitchFamily="50" charset="-128"/>
                <a:ea typeface="Meiryo UI" panose="020B0604030504040204" pitchFamily="50" charset="-128"/>
                <a:cs typeface="Migu 1C" pitchFamily="50" charset="-128"/>
              </a:rPr>
              <a:t>345,000</a:t>
            </a:r>
          </a:p>
          <a:p>
            <a:r>
              <a:rPr lang="ja-JP" altLang="en-US" sz="900" b="1" dirty="0">
                <a:solidFill>
                  <a:srgbClr val="000000">
                    <a:lumMod val="65000"/>
                    <a:lumOff val="35000"/>
                  </a:srgbClr>
                </a:solidFill>
                <a:latin typeface="Meiryo UI" panose="020B0604030504040204" pitchFamily="50" charset="-128"/>
                <a:ea typeface="Meiryo UI" panose="020B0604030504040204" pitchFamily="50" charset="-128"/>
                <a:cs typeface="Migu 1C" pitchFamily="50" charset="-128"/>
              </a:rPr>
              <a:t>エンゲージメント数　</a:t>
            </a:r>
            <a:r>
              <a:rPr lang="en-US" altLang="ja-JP" sz="900" b="1" dirty="0">
                <a:solidFill>
                  <a:srgbClr val="000000">
                    <a:lumMod val="65000"/>
                    <a:lumOff val="35000"/>
                  </a:srgbClr>
                </a:solidFill>
                <a:latin typeface="Meiryo UI" panose="020B0604030504040204" pitchFamily="50" charset="-128"/>
                <a:ea typeface="Meiryo UI" panose="020B0604030504040204" pitchFamily="50" charset="-128"/>
                <a:cs typeface="Migu 1C" pitchFamily="50" charset="-128"/>
              </a:rPr>
              <a:t>17,558</a:t>
            </a:r>
            <a:endParaRPr lang="ja-JP" altLang="en-US" sz="900" b="1" dirty="0">
              <a:solidFill>
                <a:srgbClr val="000000">
                  <a:lumMod val="65000"/>
                  <a:lumOff val="35000"/>
                </a:srgbClr>
              </a:solidFill>
              <a:latin typeface="Meiryo UI" panose="020B0604030504040204" pitchFamily="50" charset="-128"/>
              <a:ea typeface="Meiryo UI" panose="020B0604030504040204" pitchFamily="50" charset="-128"/>
              <a:cs typeface="Migu 1C" pitchFamily="50" charset="-128"/>
            </a:endParaRPr>
          </a:p>
          <a:p>
            <a:pPr algn="ctr">
              <a:lnSpc>
                <a:spcPct val="150000"/>
              </a:lnSpc>
            </a:pPr>
            <a:endParaRPr lang="en-US" altLang="ja-JP" sz="900" dirty="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21" name="角丸四角形 20">
            <a:extLst>
              <a:ext uri="{FF2B5EF4-FFF2-40B4-BE49-F238E27FC236}">
                <a16:creationId xmlns:a16="http://schemas.microsoft.com/office/drawing/2014/main" id="{29BFE191-19AF-C540-8A5B-EDE91C0995C4}"/>
              </a:ext>
            </a:extLst>
          </p:cNvPr>
          <p:cNvSpPr/>
          <p:nvPr/>
        </p:nvSpPr>
        <p:spPr>
          <a:xfrm>
            <a:off x="116631" y="6733102"/>
            <a:ext cx="6643505" cy="1965896"/>
          </a:xfrm>
          <a:prstGeom prst="roundRect">
            <a:avLst>
              <a:gd name="adj" fmla="val 3474"/>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5" name="正方形/長方形 64">
            <a:extLst>
              <a:ext uri="{FF2B5EF4-FFF2-40B4-BE49-F238E27FC236}">
                <a16:creationId xmlns:a16="http://schemas.microsoft.com/office/drawing/2014/main" id="{F733E10C-CBFC-0E4E-84DB-3183709F1148}"/>
              </a:ext>
            </a:extLst>
          </p:cNvPr>
          <p:cNvSpPr/>
          <p:nvPr/>
        </p:nvSpPr>
        <p:spPr>
          <a:xfrm>
            <a:off x="0" y="8835279"/>
            <a:ext cx="6858000" cy="337877"/>
          </a:xfrm>
          <a:prstGeom prst="rect">
            <a:avLst/>
          </a:prstGeom>
          <a:solidFill>
            <a:srgbClr val="FF90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7" name="フッター プレースホルダー 5">
            <a:extLst>
              <a:ext uri="{FF2B5EF4-FFF2-40B4-BE49-F238E27FC236}">
                <a16:creationId xmlns:a16="http://schemas.microsoft.com/office/drawing/2014/main" id="{4256C315-A0D1-4A48-AC70-0F683495C7B5}"/>
              </a:ext>
            </a:extLst>
          </p:cNvPr>
          <p:cNvSpPr txBox="1">
            <a:spLocks/>
          </p:cNvSpPr>
          <p:nvPr/>
        </p:nvSpPr>
        <p:spPr>
          <a:xfrm>
            <a:off x="-99392" y="8873380"/>
            <a:ext cx="2723452" cy="273330"/>
          </a:xfrm>
          <a:prstGeom prst="rect">
            <a:avLst/>
          </a:prstGeom>
        </p:spPr>
        <p:txBody>
          <a:bodyPr vert="horz" lIns="91440" tIns="45720" rIns="91440" bIns="45720" rtlCol="0" anchor="ctr"/>
          <a:lstStyle>
            <a:defPPr>
              <a:defRPr lang="ja-JP"/>
            </a:defPPr>
            <a:lvl1pPr marL="0" algn="ctr" defTabSz="914400" rtl="0" eaLnBrk="1" latinLnBrk="0" hangingPunct="1">
              <a:defRPr kumimoji="1" sz="1200"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dirty="0">
                <a:solidFill>
                  <a:schemeClr val="bg1"/>
                </a:solidFill>
              </a:rPr>
              <a:t>C-station</a:t>
            </a:r>
            <a:r>
              <a:rPr lang="ja-JP" altLang="en-US" dirty="0">
                <a:solidFill>
                  <a:schemeClr val="bg1"/>
                </a:solidFill>
              </a:rPr>
              <a:t>　</a:t>
            </a:r>
            <a:r>
              <a:rPr lang="en-US" altLang="ja-JP" dirty="0">
                <a:solidFill>
                  <a:schemeClr val="bg1"/>
                </a:solidFill>
              </a:rPr>
              <a:t>https://c.kodansha.net/</a:t>
            </a:r>
            <a:endParaRPr lang="ja-JP" altLang="en-US" dirty="0">
              <a:solidFill>
                <a:schemeClr val="bg1"/>
              </a:solidFill>
            </a:endParaRPr>
          </a:p>
        </p:txBody>
      </p:sp>
      <p:sp>
        <p:nvSpPr>
          <p:cNvPr id="68" name="正方形/長方形 67">
            <a:extLst>
              <a:ext uri="{FF2B5EF4-FFF2-40B4-BE49-F238E27FC236}">
                <a16:creationId xmlns:a16="http://schemas.microsoft.com/office/drawing/2014/main" id="{4E900896-D789-7043-B5D2-981884EFA209}"/>
              </a:ext>
            </a:extLst>
          </p:cNvPr>
          <p:cNvSpPr/>
          <p:nvPr/>
        </p:nvSpPr>
        <p:spPr>
          <a:xfrm>
            <a:off x="6205759" y="8546139"/>
            <a:ext cx="576064" cy="4907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4000" i="1">
                <a:solidFill>
                  <a:schemeClr val="bg1">
                    <a:lumMod val="75000"/>
                  </a:schemeClr>
                </a:solidFill>
                <a:latin typeface="Hiragino Kaku Gothic Std W8" charset="-128"/>
                <a:ea typeface="Hiragino Kaku Gothic Std W8" charset="-128"/>
                <a:cs typeface="Hiragino Kaku Gothic Std W8" charset="-128"/>
              </a:rPr>
              <a:t>６</a:t>
            </a:r>
            <a:endParaRPr kumimoji="1" lang="ja-JP" altLang="en-US" sz="4000" i="1" dirty="0">
              <a:solidFill>
                <a:schemeClr val="bg1">
                  <a:lumMod val="75000"/>
                </a:schemeClr>
              </a:solidFill>
              <a:latin typeface="Hiragino Kaku Gothic Std W8" charset="-128"/>
              <a:ea typeface="Hiragino Kaku Gothic Std W8" charset="-128"/>
              <a:cs typeface="Hiragino Kaku Gothic Std W8" charset="-128"/>
            </a:endParaRPr>
          </a:p>
        </p:txBody>
      </p:sp>
      <p:sp>
        <p:nvSpPr>
          <p:cNvPr id="44" name="正方形/長方形 43">
            <a:extLst>
              <a:ext uri="{FF2B5EF4-FFF2-40B4-BE49-F238E27FC236}">
                <a16:creationId xmlns:a16="http://schemas.microsoft.com/office/drawing/2014/main" id="{2FED8610-9431-4E8E-8F5B-2600410AA080}"/>
              </a:ext>
            </a:extLst>
          </p:cNvPr>
          <p:cNvSpPr/>
          <p:nvPr/>
        </p:nvSpPr>
        <p:spPr>
          <a:xfrm>
            <a:off x="5143642" y="8898632"/>
            <a:ext cx="946093" cy="230832"/>
          </a:xfrm>
          <a:prstGeom prst="rect">
            <a:avLst/>
          </a:prstGeom>
        </p:spPr>
        <p:txBody>
          <a:bodyPr wrap="none">
            <a:spAutoFit/>
          </a:bodyPr>
          <a:lstStyle/>
          <a:p>
            <a:r>
              <a:rPr lang="en-US" altLang="ja-JP" sz="900" dirty="0">
                <a:solidFill>
                  <a:schemeClr val="bg1"/>
                </a:solidFill>
              </a:rPr>
              <a:t>ℂ2020</a:t>
            </a:r>
            <a:r>
              <a:rPr lang="ja-JP" altLang="en-US" sz="900" dirty="0">
                <a:solidFill>
                  <a:schemeClr val="bg1"/>
                </a:solidFill>
              </a:rPr>
              <a:t>　講談社</a:t>
            </a:r>
          </a:p>
        </p:txBody>
      </p:sp>
      <p:cxnSp>
        <p:nvCxnSpPr>
          <p:cNvPr id="49" name="直線コネクタ 48">
            <a:extLst>
              <a:ext uri="{FF2B5EF4-FFF2-40B4-BE49-F238E27FC236}">
                <a16:creationId xmlns:a16="http://schemas.microsoft.com/office/drawing/2014/main" id="{81565BFB-D868-4AFF-B5B2-D4E29A28F031}"/>
              </a:ext>
            </a:extLst>
          </p:cNvPr>
          <p:cNvCxnSpPr>
            <a:cxnSpLocks/>
          </p:cNvCxnSpPr>
          <p:nvPr/>
        </p:nvCxnSpPr>
        <p:spPr>
          <a:xfrm>
            <a:off x="0" y="8784773"/>
            <a:ext cx="6017624" cy="0"/>
          </a:xfrm>
          <a:prstGeom prst="line">
            <a:avLst/>
          </a:prstGeom>
          <a:ln w="38100">
            <a:solidFill>
              <a:srgbClr val="FF90CD"/>
            </a:solidFill>
          </a:ln>
        </p:spPr>
        <p:style>
          <a:lnRef idx="1">
            <a:schemeClr val="accent1"/>
          </a:lnRef>
          <a:fillRef idx="0">
            <a:schemeClr val="accent1"/>
          </a:fillRef>
          <a:effectRef idx="0">
            <a:schemeClr val="accent1"/>
          </a:effectRef>
          <a:fontRef idx="minor">
            <a:schemeClr val="tx1"/>
          </a:fontRef>
        </p:style>
      </p:cxnSp>
      <p:sp>
        <p:nvSpPr>
          <p:cNvPr id="56" name="正方形/長方形 55">
            <a:extLst>
              <a:ext uri="{FF2B5EF4-FFF2-40B4-BE49-F238E27FC236}">
                <a16:creationId xmlns:a16="http://schemas.microsoft.com/office/drawing/2014/main" id="{02A6284D-F619-45FD-83C0-89791DBB4529}"/>
              </a:ext>
            </a:extLst>
          </p:cNvPr>
          <p:cNvSpPr/>
          <p:nvPr/>
        </p:nvSpPr>
        <p:spPr>
          <a:xfrm flipV="1">
            <a:off x="116633" y="18538"/>
            <a:ext cx="2397967" cy="32403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kumimoji="1" lang="ja-JP" altLang="en-US" sz="900" dirty="0">
              <a:solidFill>
                <a:srgbClr val="FF66CC"/>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7" name="正方形/長方形 56">
            <a:extLst>
              <a:ext uri="{FF2B5EF4-FFF2-40B4-BE49-F238E27FC236}">
                <a16:creationId xmlns:a16="http://schemas.microsoft.com/office/drawing/2014/main" id="{945BF560-90E7-4B4C-B7C8-8092BE654B18}"/>
              </a:ext>
            </a:extLst>
          </p:cNvPr>
          <p:cNvSpPr/>
          <p:nvPr/>
        </p:nvSpPr>
        <p:spPr>
          <a:xfrm>
            <a:off x="0" y="0"/>
            <a:ext cx="6885385" cy="1400799"/>
          </a:xfrm>
          <a:prstGeom prst="rect">
            <a:avLst/>
          </a:prstGeom>
          <a:solidFill>
            <a:srgbClr val="FF90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300"/>
              </a:spcBef>
              <a:spcAft>
                <a:spcPts val="300"/>
              </a:spcAft>
            </a:pPr>
            <a:endParaRPr kumimoji="1" lang="ja-JP" altLang="en-US">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8" name="正方形/長方形 57">
            <a:extLst>
              <a:ext uri="{FF2B5EF4-FFF2-40B4-BE49-F238E27FC236}">
                <a16:creationId xmlns:a16="http://schemas.microsoft.com/office/drawing/2014/main" id="{6FE9A4E7-CE5B-4496-A86D-731683D22C00}"/>
              </a:ext>
            </a:extLst>
          </p:cNvPr>
          <p:cNvSpPr/>
          <p:nvPr/>
        </p:nvSpPr>
        <p:spPr>
          <a:xfrm>
            <a:off x="238885" y="100075"/>
            <a:ext cx="2275715" cy="2922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en-US" altLang="ja-JP" sz="1100"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with online </a:t>
            </a:r>
            <a:r>
              <a:rPr kumimoji="1" lang="ja-JP" altLang="en-US" sz="1100"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のマンガがすごい！</a:t>
            </a:r>
          </a:p>
        </p:txBody>
      </p:sp>
      <p:grpSp>
        <p:nvGrpSpPr>
          <p:cNvPr id="59" name="グループ化 58">
            <a:extLst>
              <a:ext uri="{FF2B5EF4-FFF2-40B4-BE49-F238E27FC236}">
                <a16:creationId xmlns:a16="http://schemas.microsoft.com/office/drawing/2014/main" id="{DBA68D00-9A76-4622-ACA9-DA1BFB5B0EDE}"/>
              </a:ext>
            </a:extLst>
          </p:cNvPr>
          <p:cNvGrpSpPr/>
          <p:nvPr/>
        </p:nvGrpSpPr>
        <p:grpSpPr>
          <a:xfrm>
            <a:off x="95902" y="75692"/>
            <a:ext cx="6664234" cy="1270342"/>
            <a:chOff x="95902" y="45212"/>
            <a:chExt cx="6664234" cy="1270342"/>
          </a:xfrm>
        </p:grpSpPr>
        <p:cxnSp>
          <p:nvCxnSpPr>
            <p:cNvPr id="69" name="直線コネクタ 68">
              <a:extLst>
                <a:ext uri="{FF2B5EF4-FFF2-40B4-BE49-F238E27FC236}">
                  <a16:creationId xmlns:a16="http://schemas.microsoft.com/office/drawing/2014/main" id="{D8B23FE3-0DA1-4161-BEE7-BA801D35A9D9}"/>
                </a:ext>
              </a:extLst>
            </p:cNvPr>
            <p:cNvCxnSpPr>
              <a:cxnSpLocks/>
            </p:cNvCxnSpPr>
            <p:nvPr/>
          </p:nvCxnSpPr>
          <p:spPr>
            <a:xfrm>
              <a:off x="95902" y="45212"/>
              <a:ext cx="0" cy="1270342"/>
            </a:xfrm>
            <a:prstGeom prst="line">
              <a:avLst/>
            </a:prstGeom>
            <a:ln w="76200" cap="rnd">
              <a:solidFill>
                <a:schemeClr val="bg1"/>
              </a:solidFill>
              <a:prstDash val="sysDot"/>
              <a:round/>
            </a:ln>
          </p:spPr>
          <p:style>
            <a:lnRef idx="1">
              <a:schemeClr val="accent1"/>
            </a:lnRef>
            <a:fillRef idx="0">
              <a:schemeClr val="accent1"/>
            </a:fillRef>
            <a:effectRef idx="0">
              <a:schemeClr val="accent1"/>
            </a:effectRef>
            <a:fontRef idx="minor">
              <a:schemeClr val="tx1"/>
            </a:fontRef>
          </p:style>
        </p:cxnSp>
        <p:cxnSp>
          <p:nvCxnSpPr>
            <p:cNvPr id="70" name="直線コネクタ 69">
              <a:extLst>
                <a:ext uri="{FF2B5EF4-FFF2-40B4-BE49-F238E27FC236}">
                  <a16:creationId xmlns:a16="http://schemas.microsoft.com/office/drawing/2014/main" id="{FEFBC643-87EC-494F-A4B0-3F25F4BC12D5}"/>
                </a:ext>
              </a:extLst>
            </p:cNvPr>
            <p:cNvCxnSpPr>
              <a:cxnSpLocks/>
            </p:cNvCxnSpPr>
            <p:nvPr/>
          </p:nvCxnSpPr>
          <p:spPr>
            <a:xfrm>
              <a:off x="6760136" y="45212"/>
              <a:ext cx="0" cy="1270342"/>
            </a:xfrm>
            <a:prstGeom prst="line">
              <a:avLst/>
            </a:prstGeom>
            <a:ln w="76200" cap="rnd">
              <a:solidFill>
                <a:schemeClr val="bg1"/>
              </a:solidFill>
              <a:prstDash val="sysDot"/>
              <a:round/>
            </a:ln>
          </p:spPr>
          <p:style>
            <a:lnRef idx="1">
              <a:schemeClr val="accent1"/>
            </a:lnRef>
            <a:fillRef idx="0">
              <a:schemeClr val="accent1"/>
            </a:fillRef>
            <a:effectRef idx="0">
              <a:schemeClr val="accent1"/>
            </a:effectRef>
            <a:fontRef idx="minor">
              <a:schemeClr val="tx1"/>
            </a:fontRef>
          </p:style>
        </p:cxnSp>
        <p:cxnSp>
          <p:nvCxnSpPr>
            <p:cNvPr id="71" name="直線コネクタ 70">
              <a:extLst>
                <a:ext uri="{FF2B5EF4-FFF2-40B4-BE49-F238E27FC236}">
                  <a16:creationId xmlns:a16="http://schemas.microsoft.com/office/drawing/2014/main" id="{9E1A5D5D-28DD-4C29-B1E8-37A79A506758}"/>
                </a:ext>
              </a:extLst>
            </p:cNvPr>
            <p:cNvCxnSpPr>
              <a:cxnSpLocks/>
            </p:cNvCxnSpPr>
            <p:nvPr/>
          </p:nvCxnSpPr>
          <p:spPr>
            <a:xfrm>
              <a:off x="230694" y="1271099"/>
              <a:ext cx="6529442" cy="0"/>
            </a:xfrm>
            <a:prstGeom prst="line">
              <a:avLst/>
            </a:prstGeom>
            <a:ln w="76200" cap="rnd">
              <a:solidFill>
                <a:schemeClr val="bg1"/>
              </a:solidFill>
              <a:prstDash val="sysDot"/>
              <a:round/>
            </a:ln>
          </p:spPr>
          <p:style>
            <a:lnRef idx="1">
              <a:schemeClr val="accent1"/>
            </a:lnRef>
            <a:fillRef idx="0">
              <a:schemeClr val="accent1"/>
            </a:fillRef>
            <a:effectRef idx="0">
              <a:schemeClr val="accent1"/>
            </a:effectRef>
            <a:fontRef idx="minor">
              <a:schemeClr val="tx1"/>
            </a:fontRef>
          </p:style>
        </p:cxnSp>
      </p:grpSp>
      <p:cxnSp>
        <p:nvCxnSpPr>
          <p:cNvPr id="72" name="直線コネクタ 71">
            <a:extLst>
              <a:ext uri="{FF2B5EF4-FFF2-40B4-BE49-F238E27FC236}">
                <a16:creationId xmlns:a16="http://schemas.microsoft.com/office/drawing/2014/main" id="{E68EDD23-8876-4C0A-9169-FDE56F000ABD}"/>
              </a:ext>
            </a:extLst>
          </p:cNvPr>
          <p:cNvCxnSpPr>
            <a:cxnSpLocks/>
          </p:cNvCxnSpPr>
          <p:nvPr/>
        </p:nvCxnSpPr>
        <p:spPr>
          <a:xfrm>
            <a:off x="2447636" y="234275"/>
            <a:ext cx="295508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82" name="図 81" descr="プレート が含まれている画像&#10;&#10;自動的に生成された説明">
            <a:extLst>
              <a:ext uri="{FF2B5EF4-FFF2-40B4-BE49-F238E27FC236}">
                <a16:creationId xmlns:a16="http://schemas.microsoft.com/office/drawing/2014/main" id="{0A4BB3E3-99CB-4603-8903-6E01294D6244}"/>
              </a:ext>
            </a:extLst>
          </p:cNvPr>
          <p:cNvPicPr>
            <a:picLocks noChangeAspect="1"/>
          </p:cNvPicPr>
          <p:nvPr/>
        </p:nvPicPr>
        <p:blipFill>
          <a:blip r:embed="rId8"/>
          <a:stretch>
            <a:fillRect/>
          </a:stretch>
        </p:blipFill>
        <p:spPr>
          <a:xfrm>
            <a:off x="5511199" y="131743"/>
            <a:ext cx="1069833" cy="342038"/>
          </a:xfrm>
          <a:prstGeom prst="rect">
            <a:avLst/>
          </a:prstGeom>
        </p:spPr>
      </p:pic>
      <p:sp>
        <p:nvSpPr>
          <p:cNvPr id="83" name="テキスト ボックス 82">
            <a:extLst>
              <a:ext uri="{FF2B5EF4-FFF2-40B4-BE49-F238E27FC236}">
                <a16:creationId xmlns:a16="http://schemas.microsoft.com/office/drawing/2014/main" id="{98266A69-B9CB-4CAE-8969-41BC38C03C36}"/>
              </a:ext>
            </a:extLst>
          </p:cNvPr>
          <p:cNvSpPr txBox="1"/>
          <p:nvPr/>
        </p:nvSpPr>
        <p:spPr>
          <a:xfrm>
            <a:off x="204379" y="438046"/>
            <a:ext cx="6144434" cy="830997"/>
          </a:xfrm>
          <a:prstGeom prst="rect">
            <a:avLst/>
          </a:prstGeom>
          <a:noFill/>
        </p:spPr>
        <p:txBody>
          <a:bodyPr wrap="square" rtlCol="0">
            <a:spAutoFit/>
          </a:bodyPr>
          <a:lstStyle/>
          <a:p>
            <a:pPr algn="ctr"/>
            <a:r>
              <a:rPr kumimoji="1" lang="ja-JP" altLang="en-US" sz="2400" b="1"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人気急上昇中！</a:t>
            </a:r>
          </a:p>
          <a:p>
            <a:pPr algn="ctr"/>
            <a:r>
              <a:rPr kumimoji="1" lang="ja-JP" altLang="en-US" sz="2400" b="1"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a:t>
            </a:r>
            <a:r>
              <a:rPr kumimoji="1" lang="en-US" altLang="ja-JP" sz="2400" b="1" dirty="0" err="1">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rikka</a:t>
            </a:r>
            <a:r>
              <a:rPr kumimoji="1" lang="ja-JP" altLang="en-US" sz="2400" b="1"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の恋愛メモランダム」</a:t>
            </a:r>
          </a:p>
        </p:txBody>
      </p:sp>
      <p:pic>
        <p:nvPicPr>
          <p:cNvPr id="74" name="図 73">
            <a:extLst>
              <a:ext uri="{FF2B5EF4-FFF2-40B4-BE49-F238E27FC236}">
                <a16:creationId xmlns:a16="http://schemas.microsoft.com/office/drawing/2014/main" id="{47CBD71C-3849-40FE-AB16-90BC026A287B}"/>
              </a:ext>
            </a:extLst>
          </p:cNvPr>
          <p:cNvPicPr>
            <a:picLocks noChangeAspect="1"/>
          </p:cNvPicPr>
          <p:nvPr/>
        </p:nvPicPr>
        <p:blipFill>
          <a:blip r:embed="rId9">
            <a:duotone>
              <a:prstClr val="black"/>
              <a:schemeClr val="accent4">
                <a:tint val="45000"/>
                <a:satMod val="400000"/>
              </a:schemeClr>
            </a:duotone>
          </a:blip>
          <a:stretch>
            <a:fillRect/>
          </a:stretch>
        </p:blipFill>
        <p:spPr>
          <a:xfrm>
            <a:off x="177419" y="2916858"/>
            <a:ext cx="1240161" cy="1081265"/>
          </a:xfrm>
          <a:prstGeom prst="rect">
            <a:avLst/>
          </a:prstGeom>
        </p:spPr>
      </p:pic>
      <p:sp>
        <p:nvSpPr>
          <p:cNvPr id="75" name="正方形/長方形 74">
            <a:extLst>
              <a:ext uri="{FF2B5EF4-FFF2-40B4-BE49-F238E27FC236}">
                <a16:creationId xmlns:a16="http://schemas.microsoft.com/office/drawing/2014/main" id="{1E80B021-985F-493E-A6F7-86A972B2738D}"/>
              </a:ext>
            </a:extLst>
          </p:cNvPr>
          <p:cNvSpPr/>
          <p:nvPr/>
        </p:nvSpPr>
        <p:spPr>
          <a:xfrm>
            <a:off x="220151" y="3127960"/>
            <a:ext cx="1154698" cy="4739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ja-JP" altLang="en-US" sz="1200" b="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いいね数</a:t>
            </a:r>
          </a:p>
          <a:p>
            <a:pPr algn="ctr"/>
            <a:r>
              <a:rPr kumimoji="1" lang="en-US" altLang="ja-JP" sz="1200" b="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20</a:t>
            </a:r>
            <a:r>
              <a:rPr kumimoji="1" lang="ja-JP" altLang="en-US" sz="1200" b="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万超えの</a:t>
            </a:r>
          </a:p>
          <a:p>
            <a:pPr algn="ctr"/>
            <a:r>
              <a:rPr kumimoji="1" lang="ja-JP" altLang="en-US" sz="1200" b="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ストーリーも！</a:t>
            </a:r>
          </a:p>
        </p:txBody>
      </p:sp>
      <p:pic>
        <p:nvPicPr>
          <p:cNvPr id="76" name="図 75">
            <a:extLst>
              <a:ext uri="{FF2B5EF4-FFF2-40B4-BE49-F238E27FC236}">
                <a16:creationId xmlns:a16="http://schemas.microsoft.com/office/drawing/2014/main" id="{0CFE3590-F476-48D3-84D9-FB264A90D6C6}"/>
              </a:ext>
            </a:extLst>
          </p:cNvPr>
          <p:cNvPicPr>
            <a:picLocks noChangeAspect="1"/>
          </p:cNvPicPr>
          <p:nvPr/>
        </p:nvPicPr>
        <p:blipFill>
          <a:blip r:embed="rId9">
            <a:duotone>
              <a:prstClr val="black"/>
              <a:schemeClr val="accent4">
                <a:tint val="45000"/>
                <a:satMod val="400000"/>
              </a:schemeClr>
            </a:duotone>
          </a:blip>
          <a:stretch>
            <a:fillRect/>
          </a:stretch>
        </p:blipFill>
        <p:spPr>
          <a:xfrm>
            <a:off x="177419" y="1550941"/>
            <a:ext cx="1240161" cy="1081265"/>
          </a:xfrm>
          <a:prstGeom prst="rect">
            <a:avLst/>
          </a:prstGeom>
        </p:spPr>
      </p:pic>
      <p:sp>
        <p:nvSpPr>
          <p:cNvPr id="77" name="正方形/長方形 76">
            <a:extLst>
              <a:ext uri="{FF2B5EF4-FFF2-40B4-BE49-F238E27FC236}">
                <a16:creationId xmlns:a16="http://schemas.microsoft.com/office/drawing/2014/main" id="{0B09B86A-9370-4FEE-A0E3-57E88446A102}"/>
              </a:ext>
            </a:extLst>
          </p:cNvPr>
          <p:cNvSpPr/>
          <p:nvPr/>
        </p:nvSpPr>
        <p:spPr>
          <a:xfrm>
            <a:off x="220151" y="1762043"/>
            <a:ext cx="1154698" cy="4739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zh-TW" sz="1400" b="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1</a:t>
            </a:r>
            <a:r>
              <a:rPr kumimoji="1" lang="zh-TW" altLang="en-US" sz="1400" b="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話</a:t>
            </a:r>
          </a:p>
          <a:p>
            <a:pPr algn="ctr"/>
            <a:r>
              <a:rPr kumimoji="1" lang="en-US" altLang="zh-TW" sz="1400" b="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200</a:t>
            </a:r>
            <a:r>
              <a:rPr kumimoji="1" lang="zh-TW" altLang="en-US" sz="1400" b="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万</a:t>
            </a:r>
          </a:p>
          <a:p>
            <a:pPr algn="ctr"/>
            <a:r>
              <a:rPr kumimoji="1" lang="en-US" altLang="zh-TW" sz="1400" b="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PV!</a:t>
            </a:r>
          </a:p>
        </p:txBody>
      </p:sp>
      <p:sp>
        <p:nvSpPr>
          <p:cNvPr id="78" name="フローチャート: 代替処理 77">
            <a:extLst>
              <a:ext uri="{FF2B5EF4-FFF2-40B4-BE49-F238E27FC236}">
                <a16:creationId xmlns:a16="http://schemas.microsoft.com/office/drawing/2014/main" id="{963D9C45-12A7-4FC0-91CB-EC2ABA17C675}"/>
              </a:ext>
            </a:extLst>
          </p:cNvPr>
          <p:cNvSpPr/>
          <p:nvPr/>
        </p:nvSpPr>
        <p:spPr>
          <a:xfrm>
            <a:off x="343062" y="6810701"/>
            <a:ext cx="1776984" cy="296335"/>
          </a:xfrm>
          <a:prstGeom prst="flowChartAlternateProcess">
            <a:avLst/>
          </a:prstGeom>
          <a:solidFill>
            <a:srgbClr val="00B050"/>
          </a:solidFill>
          <a:ln/>
        </p:spPr>
        <p:style>
          <a:lnRef idx="0">
            <a:schemeClr val="accent6"/>
          </a:lnRef>
          <a:fillRef idx="3">
            <a:schemeClr val="accent6"/>
          </a:fillRef>
          <a:effectRef idx="3">
            <a:schemeClr val="accent6"/>
          </a:effectRef>
          <a:fontRef idx="minor">
            <a:schemeClr val="lt1"/>
          </a:fontRef>
        </p:style>
        <p:txBody>
          <a:bodyPr rtlCol="0" anchor="ctr"/>
          <a:lstStyle/>
          <a:p>
            <a:pPr algn="ctr"/>
            <a:endParaRPr kumimoji="1" lang="ja-JP" altLang="en-US"/>
          </a:p>
        </p:txBody>
      </p:sp>
      <p:sp>
        <p:nvSpPr>
          <p:cNvPr id="79" name="テキスト ボックス 78">
            <a:extLst>
              <a:ext uri="{FF2B5EF4-FFF2-40B4-BE49-F238E27FC236}">
                <a16:creationId xmlns:a16="http://schemas.microsoft.com/office/drawing/2014/main" id="{DE2F36F5-F6D7-4224-BC22-13BAC0B010BC}"/>
              </a:ext>
            </a:extLst>
          </p:cNvPr>
          <p:cNvSpPr txBox="1"/>
          <p:nvPr/>
        </p:nvSpPr>
        <p:spPr>
          <a:xfrm>
            <a:off x="343062" y="6861193"/>
            <a:ext cx="1776984" cy="261610"/>
          </a:xfrm>
          <a:prstGeom prst="rect">
            <a:avLst/>
          </a:prstGeom>
          <a:solidFill>
            <a:srgbClr val="00B050"/>
          </a:solidFill>
        </p:spPr>
        <p:txBody>
          <a:bodyPr wrap="square" rtlCol="0">
            <a:spAutoFit/>
          </a:bodyPr>
          <a:lstStyle/>
          <a:p>
            <a:pPr algn="ctr"/>
            <a:r>
              <a:rPr kumimoji="1" lang="ja-JP" altLang="en-US" sz="1100" b="1" dirty="0">
                <a:solidFill>
                  <a:schemeClr val="bg1"/>
                </a:solidFill>
                <a:latin typeface="Meiryo" panose="020B0604030504040204" pitchFamily="34" charset="-128"/>
                <a:ea typeface="Meiryo" panose="020B0604030504040204" pitchFamily="34" charset="-128"/>
              </a:rPr>
              <a:t>登場人物相関図</a:t>
            </a:r>
          </a:p>
        </p:txBody>
      </p:sp>
      <p:sp>
        <p:nvSpPr>
          <p:cNvPr id="80" name="フローチャート: 代替処理 79">
            <a:extLst>
              <a:ext uri="{FF2B5EF4-FFF2-40B4-BE49-F238E27FC236}">
                <a16:creationId xmlns:a16="http://schemas.microsoft.com/office/drawing/2014/main" id="{030FFD3F-022C-4F5D-A4AC-00CD185C8222}"/>
              </a:ext>
            </a:extLst>
          </p:cNvPr>
          <p:cNvSpPr/>
          <p:nvPr/>
        </p:nvSpPr>
        <p:spPr>
          <a:xfrm>
            <a:off x="4644445" y="2754345"/>
            <a:ext cx="1776984" cy="296335"/>
          </a:xfrm>
          <a:prstGeom prst="flowChartAlternateProcess">
            <a:avLst/>
          </a:prstGeom>
          <a:solidFill>
            <a:srgbClr val="00B050"/>
          </a:solidFill>
          <a:ln/>
        </p:spPr>
        <p:style>
          <a:lnRef idx="0">
            <a:schemeClr val="accent6"/>
          </a:lnRef>
          <a:fillRef idx="3">
            <a:schemeClr val="accent6"/>
          </a:fillRef>
          <a:effectRef idx="3">
            <a:schemeClr val="accent6"/>
          </a:effectRef>
          <a:fontRef idx="minor">
            <a:schemeClr val="lt1"/>
          </a:fontRef>
        </p:style>
        <p:txBody>
          <a:bodyPr rtlCol="0" anchor="ctr"/>
          <a:lstStyle/>
          <a:p>
            <a:pPr algn="ctr"/>
            <a:endParaRPr kumimoji="1" lang="ja-JP" altLang="en-US"/>
          </a:p>
        </p:txBody>
      </p:sp>
      <p:sp>
        <p:nvSpPr>
          <p:cNvPr id="81" name="テキスト ボックス 80">
            <a:extLst>
              <a:ext uri="{FF2B5EF4-FFF2-40B4-BE49-F238E27FC236}">
                <a16:creationId xmlns:a16="http://schemas.microsoft.com/office/drawing/2014/main" id="{73ABB69B-4D55-4617-8DF0-7B9CA3A2871D}"/>
              </a:ext>
            </a:extLst>
          </p:cNvPr>
          <p:cNvSpPr txBox="1"/>
          <p:nvPr/>
        </p:nvSpPr>
        <p:spPr>
          <a:xfrm>
            <a:off x="4642416" y="2791929"/>
            <a:ext cx="1776984" cy="261610"/>
          </a:xfrm>
          <a:prstGeom prst="rect">
            <a:avLst/>
          </a:prstGeom>
          <a:solidFill>
            <a:srgbClr val="00B050"/>
          </a:solidFill>
        </p:spPr>
        <p:txBody>
          <a:bodyPr wrap="square" rtlCol="0">
            <a:spAutoFit/>
          </a:bodyPr>
          <a:lstStyle/>
          <a:p>
            <a:pPr algn="ctr"/>
            <a:r>
              <a:rPr kumimoji="1" lang="ja-JP" altLang="en-US" sz="1100" b="1" dirty="0">
                <a:solidFill>
                  <a:schemeClr val="bg1"/>
                </a:solidFill>
                <a:latin typeface="Meiryo" panose="020B0604030504040204" pitchFamily="34" charset="-128"/>
                <a:ea typeface="Meiryo" panose="020B0604030504040204" pitchFamily="34" charset="-128"/>
              </a:rPr>
              <a:t>フォロワー年齢分布</a:t>
            </a:r>
          </a:p>
        </p:txBody>
      </p:sp>
      <p:pic>
        <p:nvPicPr>
          <p:cNvPr id="48" name="図 47">
            <a:extLst>
              <a:ext uri="{FF2B5EF4-FFF2-40B4-BE49-F238E27FC236}">
                <a16:creationId xmlns:a16="http://schemas.microsoft.com/office/drawing/2014/main" id="{10099720-63EE-574D-822F-719E14EC01A3}"/>
              </a:ext>
            </a:extLst>
          </p:cNvPr>
          <p:cNvPicPr>
            <a:picLocks noChangeAspect="1"/>
          </p:cNvPicPr>
          <p:nvPr/>
        </p:nvPicPr>
        <p:blipFill rotWithShape="1">
          <a:blip r:embed="rId10">
            <a:extLst>
              <a:ext uri="{28A0092B-C50C-407E-A947-70E740481C1C}">
                <a14:useLocalDpi xmlns:a14="http://schemas.microsoft.com/office/drawing/2010/main" val="0"/>
              </a:ext>
            </a:extLst>
          </a:blip>
          <a:srcRect l="16420" r="-4245" b="14984"/>
          <a:stretch/>
        </p:blipFill>
        <p:spPr>
          <a:xfrm>
            <a:off x="1328564" y="7622624"/>
            <a:ext cx="1044419" cy="969554"/>
          </a:xfrm>
          <a:prstGeom prst="rect">
            <a:avLst/>
          </a:prstGeom>
          <a:effectLst>
            <a:outerShdw blurRad="50800" dist="38100" dir="2700000" algn="tl" rotWithShape="0">
              <a:prstClr val="black">
                <a:alpha val="40000"/>
              </a:prstClr>
            </a:outerShdw>
          </a:effectLst>
        </p:spPr>
      </p:pic>
      <p:pic>
        <p:nvPicPr>
          <p:cNvPr id="84" name="図 83">
            <a:extLst>
              <a:ext uri="{FF2B5EF4-FFF2-40B4-BE49-F238E27FC236}">
                <a16:creationId xmlns:a16="http://schemas.microsoft.com/office/drawing/2014/main" id="{2C0424C4-3BD5-4351-B10F-C8932FD75AF1}"/>
              </a:ext>
            </a:extLst>
          </p:cNvPr>
          <p:cNvPicPr>
            <a:picLocks noChangeAspect="1"/>
          </p:cNvPicPr>
          <p:nvPr/>
        </p:nvPicPr>
        <p:blipFill>
          <a:blip r:embed="rId9">
            <a:duotone>
              <a:prstClr val="black"/>
              <a:schemeClr val="accent4">
                <a:tint val="45000"/>
                <a:satMod val="400000"/>
              </a:schemeClr>
            </a:duotone>
          </a:blip>
          <a:stretch>
            <a:fillRect/>
          </a:stretch>
        </p:blipFill>
        <p:spPr>
          <a:xfrm>
            <a:off x="177419" y="4271942"/>
            <a:ext cx="1240161" cy="1081265"/>
          </a:xfrm>
          <a:prstGeom prst="rect">
            <a:avLst/>
          </a:prstGeom>
        </p:spPr>
      </p:pic>
      <p:sp>
        <p:nvSpPr>
          <p:cNvPr id="85" name="正方形/長方形 84">
            <a:extLst>
              <a:ext uri="{FF2B5EF4-FFF2-40B4-BE49-F238E27FC236}">
                <a16:creationId xmlns:a16="http://schemas.microsoft.com/office/drawing/2014/main" id="{E1C415E9-48B7-4B1B-A92A-84994D92D0FC}"/>
              </a:ext>
            </a:extLst>
          </p:cNvPr>
          <p:cNvSpPr/>
          <p:nvPr/>
        </p:nvSpPr>
        <p:spPr>
          <a:xfrm>
            <a:off x="220151" y="4548359"/>
            <a:ext cx="1154698" cy="4739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ja-JP" altLang="en-US" sz="1200" b="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フォロワー数は驚異の</a:t>
            </a:r>
            <a:endParaRPr kumimoji="1" lang="en-US" altLang="ja-JP" sz="1200" b="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a:p>
            <a:pPr algn="ctr"/>
            <a:r>
              <a:rPr kumimoji="1" lang="en-US" altLang="ja-JP" sz="1200" b="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34</a:t>
            </a:r>
            <a:r>
              <a:rPr kumimoji="1" lang="ja-JP" altLang="en-US" sz="1200" b="1">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万人</a:t>
            </a:r>
            <a:endParaRPr kumimoji="1" lang="en-US" altLang="ja-JP" sz="1200" b="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a:p>
            <a:pPr algn="ctr"/>
            <a:endParaRPr kumimoji="1" lang="ja-JP" altLang="en-US" sz="1200" b="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3" name="正方形/長方形 62">
            <a:extLst>
              <a:ext uri="{FF2B5EF4-FFF2-40B4-BE49-F238E27FC236}">
                <a16:creationId xmlns:a16="http://schemas.microsoft.com/office/drawing/2014/main" id="{6720024E-CCDB-5040-B9FA-7D25E50692BE}"/>
              </a:ext>
            </a:extLst>
          </p:cNvPr>
          <p:cNvSpPr/>
          <p:nvPr/>
        </p:nvSpPr>
        <p:spPr bwMode="auto">
          <a:xfrm>
            <a:off x="1634301" y="4161097"/>
            <a:ext cx="1489890" cy="216806"/>
          </a:xfrm>
          <a:prstGeom prst="rect">
            <a:avLst/>
          </a:prstGeom>
          <a:noFill/>
          <a:ln w="28575">
            <a:noFill/>
            <a:round/>
            <a:headEnd/>
            <a:tailEnd/>
          </a:ln>
        </p:spPr>
        <p:txBody>
          <a:bodyPr wrap="none" lIns="90000" tIns="46800" rIns="90000" bIns="46800" rtlCol="0" anchor="ctr">
            <a:prstTxWarp prst="textNoShape">
              <a:avLst/>
            </a:prstTxWarp>
          </a:bodyPr>
          <a:lstStyle/>
          <a:p>
            <a:r>
              <a:rPr lang="en-US" altLang="ja-JP" sz="800" dirty="0">
                <a:solidFill>
                  <a:srgbClr val="000000">
                    <a:lumMod val="65000"/>
                    <a:lumOff val="35000"/>
                  </a:srgbClr>
                </a:solidFill>
                <a:latin typeface="Meiryo UI" panose="020B0604030504040204" pitchFamily="50" charset="-128"/>
                <a:ea typeface="Meiryo UI" panose="020B0604030504040204" pitchFamily="50" charset="-128"/>
                <a:cs typeface="Migu 1C" pitchFamily="50" charset="-128"/>
              </a:rPr>
              <a:t>※</a:t>
            </a:r>
            <a:r>
              <a:rPr lang="ja-JP" altLang="en-US" sz="800" dirty="0">
                <a:solidFill>
                  <a:srgbClr val="000000">
                    <a:lumMod val="65000"/>
                    <a:lumOff val="35000"/>
                  </a:srgbClr>
                </a:solidFill>
                <a:latin typeface="Meiryo UI" panose="020B0604030504040204" pitchFamily="50" charset="-128"/>
                <a:ea typeface="Meiryo UI" panose="020B0604030504040204" pitchFamily="50" charset="-128"/>
                <a:cs typeface="Migu 1C" pitchFamily="50" charset="-128"/>
              </a:rPr>
              <a:t>エンゲージメント数は、フォロワーのリアクション数の平均</a:t>
            </a:r>
          </a:p>
        </p:txBody>
      </p:sp>
      <p:sp>
        <p:nvSpPr>
          <p:cNvPr id="6" name="テキスト ボックス 5">
            <a:extLst>
              <a:ext uri="{FF2B5EF4-FFF2-40B4-BE49-F238E27FC236}">
                <a16:creationId xmlns:a16="http://schemas.microsoft.com/office/drawing/2014/main" id="{54EA69D8-E531-2B42-8904-096D8A5B00C6}"/>
              </a:ext>
            </a:extLst>
          </p:cNvPr>
          <p:cNvSpPr txBox="1"/>
          <p:nvPr/>
        </p:nvSpPr>
        <p:spPr>
          <a:xfrm>
            <a:off x="1599131" y="1498247"/>
            <a:ext cx="1288473" cy="461665"/>
          </a:xfrm>
          <a:prstGeom prst="rect">
            <a:avLst/>
          </a:prstGeom>
          <a:noFill/>
        </p:spPr>
        <p:txBody>
          <a:bodyPr wrap="square" rtlCol="0">
            <a:spAutoFit/>
          </a:bodyPr>
          <a:lstStyle/>
          <a:p>
            <a:r>
              <a:rPr kumimoji="1" lang="en-US" altLang="ja-JP" sz="2400" b="1" dirty="0">
                <a:solidFill>
                  <a:srgbClr val="FF90CD"/>
                </a:solidFill>
                <a:latin typeface="Cavolini" panose="020B0604020202020204" pitchFamily="34" charset="0"/>
                <a:cs typeface="Cavolini" panose="020B0604020202020204" pitchFamily="34" charset="0"/>
              </a:rPr>
              <a:t>About</a:t>
            </a:r>
            <a:endParaRPr kumimoji="1" lang="ja-JP" altLang="en-US" sz="2400" b="1">
              <a:solidFill>
                <a:srgbClr val="FF90CD"/>
              </a:solidFill>
              <a:latin typeface="Cavolini" panose="020B0604020202020204" pitchFamily="34" charset="0"/>
              <a:cs typeface="Cavolini" panose="020B0604020202020204" pitchFamily="34" charset="0"/>
            </a:endParaRPr>
          </a:p>
        </p:txBody>
      </p:sp>
      <p:pic>
        <p:nvPicPr>
          <p:cNvPr id="47" name="図 46">
            <a:extLst>
              <a:ext uri="{FF2B5EF4-FFF2-40B4-BE49-F238E27FC236}">
                <a16:creationId xmlns:a16="http://schemas.microsoft.com/office/drawing/2014/main" id="{AF673CE7-24D9-0F47-A6D0-5197FA701870}"/>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25156" y="5594235"/>
            <a:ext cx="957496" cy="963221"/>
          </a:xfrm>
          <a:prstGeom prst="rect">
            <a:avLst/>
          </a:prstGeom>
          <a:effectLst>
            <a:outerShdw blurRad="50800" dist="38100" dir="2700000" algn="tl" rotWithShape="0">
              <a:prstClr val="black">
                <a:alpha val="40000"/>
              </a:prstClr>
            </a:outerShdw>
          </a:effectLst>
        </p:spPr>
      </p:pic>
      <p:pic>
        <p:nvPicPr>
          <p:cNvPr id="52" name="Picture 4" descr="_____rikka_____">
            <a:extLst>
              <a:ext uri="{FF2B5EF4-FFF2-40B4-BE49-F238E27FC236}">
                <a16:creationId xmlns:a16="http://schemas.microsoft.com/office/drawing/2014/main" id="{C9F29115-2E43-2047-92EA-698413813A1E}"/>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498358" y="5093649"/>
            <a:ext cx="815304" cy="815304"/>
          </a:xfrm>
          <a:prstGeom prst="rect">
            <a:avLst/>
          </a:prstGeom>
          <a:noFill/>
          <a:effectLst/>
          <a:extLst>
            <a:ext uri="{909E8E84-426E-40DD-AFC4-6F175D3DCCD1}">
              <a14:hiddenFill xmlns:a14="http://schemas.microsoft.com/office/drawing/2010/main">
                <a:solidFill>
                  <a:srgbClr val="FFFFFF"/>
                </a:solidFill>
              </a14:hiddenFill>
            </a:ext>
          </a:extLst>
        </p:spPr>
      </p:pic>
      <p:sp>
        <p:nvSpPr>
          <p:cNvPr id="50" name="テキスト ボックス 49">
            <a:extLst>
              <a:ext uri="{FF2B5EF4-FFF2-40B4-BE49-F238E27FC236}">
                <a16:creationId xmlns:a16="http://schemas.microsoft.com/office/drawing/2014/main" id="{68DE35BA-F6EF-B049-8665-3043FD5044ED}"/>
              </a:ext>
            </a:extLst>
          </p:cNvPr>
          <p:cNvSpPr txBox="1"/>
          <p:nvPr/>
        </p:nvSpPr>
        <p:spPr>
          <a:xfrm>
            <a:off x="3592759" y="4603093"/>
            <a:ext cx="1437601" cy="215444"/>
          </a:xfrm>
          <a:prstGeom prst="rect">
            <a:avLst/>
          </a:prstGeom>
          <a:noFill/>
        </p:spPr>
        <p:txBody>
          <a:bodyPr wrap="square" rtlCol="0">
            <a:spAutoFit/>
          </a:bodyPr>
          <a:lstStyle/>
          <a:p>
            <a:r>
              <a:rPr lang="en-US" altLang="ja-JP" sz="800" dirty="0">
                <a:latin typeface="Meiryo UI" panose="020B0604030504040204" pitchFamily="50" charset="-128"/>
                <a:ea typeface="Meiryo UI" panose="020B0604030504040204" pitchFamily="50" charset="-128"/>
                <a:cs typeface="Meiryo UI" panose="020B0604030504040204" pitchFamily="50" charset="-128"/>
              </a:rPr>
              <a:t>※</a:t>
            </a:r>
            <a:r>
              <a:rPr lang="ja-JP" altLang="en-US" sz="800" dirty="0">
                <a:latin typeface="Meiryo UI" panose="020B0604030504040204" pitchFamily="50" charset="-128"/>
                <a:ea typeface="Meiryo UI" panose="020B0604030504040204" pitchFamily="50" charset="-128"/>
                <a:cs typeface="Meiryo UI" panose="020B0604030504040204" pitchFamily="50" charset="-128"/>
              </a:rPr>
              <a:t>数字は</a:t>
            </a:r>
            <a:r>
              <a:rPr kumimoji="1" lang="en-US" altLang="ja-JP" sz="800" dirty="0">
                <a:latin typeface="Meiryo UI" panose="020B0604030504040204" pitchFamily="50" charset="-128"/>
                <a:ea typeface="Meiryo UI" panose="020B0604030504040204" pitchFamily="50" charset="-128"/>
                <a:cs typeface="Meiryo UI" panose="020B0604030504040204" pitchFamily="50" charset="-128"/>
              </a:rPr>
              <a:t>2020</a:t>
            </a:r>
            <a:r>
              <a:rPr kumimoji="1" lang="ja-JP" altLang="en-US" sz="800">
                <a:latin typeface="Meiryo UI" panose="020B0604030504040204" pitchFamily="50" charset="-128"/>
                <a:ea typeface="Meiryo UI" panose="020B0604030504040204" pitchFamily="50" charset="-128"/>
                <a:cs typeface="Meiryo UI" panose="020B0604030504040204" pitchFamily="50" charset="-128"/>
              </a:rPr>
              <a:t>年</a:t>
            </a:r>
            <a:r>
              <a:rPr kumimoji="1" lang="en-US" altLang="ja-JP" sz="800" dirty="0">
                <a:latin typeface="Meiryo UI" panose="020B0604030504040204" pitchFamily="50" charset="-128"/>
                <a:ea typeface="Meiryo UI" panose="020B0604030504040204" pitchFamily="50" charset="-128"/>
                <a:cs typeface="Meiryo UI" panose="020B0604030504040204" pitchFamily="50" charset="-128"/>
              </a:rPr>
              <a:t>5</a:t>
            </a:r>
            <a:r>
              <a:rPr kumimoji="1" lang="ja-JP" altLang="en-US" sz="800">
                <a:latin typeface="Meiryo UI" panose="020B0604030504040204" pitchFamily="50" charset="-128"/>
                <a:ea typeface="Meiryo UI" panose="020B0604030504040204" pitchFamily="50" charset="-128"/>
                <a:cs typeface="Meiryo UI" panose="020B0604030504040204" pitchFamily="50" charset="-128"/>
              </a:rPr>
              <a:t>月</a:t>
            </a:r>
            <a:endParaRPr kumimoji="1" lang="ja-JP" altLang="en-US" sz="800" dirty="0">
              <a:latin typeface="Meiryo UI" panose="020B0604030504040204" pitchFamily="50" charset="-128"/>
              <a:ea typeface="Meiryo UI" panose="020B0604030504040204" pitchFamily="50" charset="-128"/>
              <a:cs typeface="Meiryo UI" panose="020B0604030504040204" pitchFamily="50" charset="-128"/>
            </a:endParaRPr>
          </a:p>
        </p:txBody>
      </p:sp>
    </p:spTree>
    <p:extLst>
      <p:ext uri="{BB962C8B-B14F-4D97-AF65-F5344CB8AC3E}">
        <p14:creationId xmlns:p14="http://schemas.microsoft.com/office/powerpoint/2010/main" val="42796966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テキスト ボックス 13">
            <a:extLst>
              <a:ext uri="{FF2B5EF4-FFF2-40B4-BE49-F238E27FC236}">
                <a16:creationId xmlns:a16="http://schemas.microsoft.com/office/drawing/2014/main" id="{76874ED3-A1DC-1A49-A93B-0199DA84752E}"/>
              </a:ext>
            </a:extLst>
          </p:cNvPr>
          <p:cNvSpPr txBox="1"/>
          <p:nvPr/>
        </p:nvSpPr>
        <p:spPr>
          <a:xfrm>
            <a:off x="116633" y="1502199"/>
            <a:ext cx="6609918" cy="832920"/>
          </a:xfrm>
          <a:prstGeom prst="rect">
            <a:avLst/>
          </a:prstGeom>
          <a:noFill/>
        </p:spPr>
        <p:txBody>
          <a:bodyPr wrap="square" rtlCol="0">
            <a:spAutoFit/>
          </a:bodyPr>
          <a:lstStyle/>
          <a:p>
            <a:pPr algn="ctr">
              <a:lnSpc>
                <a:spcPct val="150000"/>
              </a:lnSpc>
            </a:pPr>
            <a:r>
              <a:rPr lang="ja-JP" altLang="en-US" sz="1100" b="1">
                <a:latin typeface="Meiryo" panose="020B0604030504040204" pitchFamily="34" charset="-128"/>
                <a:ea typeface="Meiryo" panose="020B0604030504040204" pitchFamily="34" charset="-128"/>
                <a:cs typeface="Meiryo UI" pitchFamily="50" charset="-128"/>
              </a:rPr>
              <a:t>人気マンガ</a:t>
            </a:r>
            <a:r>
              <a:rPr kumimoji="1" lang="ja-JP" altLang="en-US" sz="1100" b="1">
                <a:latin typeface="Meiryo" panose="020B0604030504040204" pitchFamily="34" charset="-128"/>
                <a:ea typeface="Meiryo" panose="020B0604030504040204" pitchFamily="34" charset="-128"/>
                <a:cs typeface="Meiryo UI" pitchFamily="50" charset="-128"/>
              </a:rPr>
              <a:t>「</a:t>
            </a:r>
            <a:r>
              <a:rPr kumimoji="1" lang="en-US" altLang="ja-JP" sz="1100" b="1" dirty="0">
                <a:latin typeface="Meiryo" panose="020B0604030504040204" pitchFamily="34" charset="-128"/>
                <a:ea typeface="Meiryo" panose="020B0604030504040204" pitchFamily="34" charset="-128"/>
                <a:cs typeface="Meiryo UI" pitchFamily="50" charset="-128"/>
              </a:rPr>
              <a:t>rikka</a:t>
            </a:r>
            <a:r>
              <a:rPr kumimoji="1" lang="ja-JP" altLang="en-US" sz="1100" b="1" dirty="0">
                <a:latin typeface="Meiryo" panose="020B0604030504040204" pitchFamily="34" charset="-128"/>
                <a:ea typeface="Meiryo" panose="020B0604030504040204" pitchFamily="34" charset="-128"/>
                <a:cs typeface="Meiryo UI" pitchFamily="50" charset="-128"/>
              </a:rPr>
              <a:t>のメモランダム</a:t>
            </a:r>
            <a:r>
              <a:rPr kumimoji="1" lang="ja-JP" altLang="en-US" sz="1100" b="1">
                <a:latin typeface="Meiryo" panose="020B0604030504040204" pitchFamily="34" charset="-128"/>
                <a:ea typeface="Meiryo" panose="020B0604030504040204" pitchFamily="34" charset="-128"/>
                <a:cs typeface="Meiryo UI" pitchFamily="50" charset="-128"/>
              </a:rPr>
              <a:t>」</a:t>
            </a:r>
            <a:r>
              <a:rPr lang="ja-JP" altLang="en-US" sz="1100" b="1">
                <a:latin typeface="Meiryo" panose="020B0604030504040204" pitchFamily="34" charset="-128"/>
                <a:ea typeface="Meiryo" panose="020B0604030504040204" pitchFamily="34" charset="-128"/>
                <a:cs typeface="Meiryo UI" pitchFamily="50" charset="-128"/>
              </a:rPr>
              <a:t>のキャラクターたちが大活躍！</a:t>
            </a:r>
            <a:endParaRPr lang="en-US" altLang="ja-JP" sz="1100" b="1" dirty="0">
              <a:latin typeface="Meiryo" panose="020B0604030504040204" pitchFamily="34" charset="-128"/>
              <a:ea typeface="Meiryo" panose="020B0604030504040204" pitchFamily="34" charset="-128"/>
              <a:cs typeface="Meiryo UI" pitchFamily="50" charset="-128"/>
            </a:endParaRPr>
          </a:p>
          <a:p>
            <a:pPr algn="ctr">
              <a:lnSpc>
                <a:spcPct val="150000"/>
              </a:lnSpc>
            </a:pPr>
            <a:r>
              <a:rPr lang="ja-JP" altLang="en-US" sz="1100" b="1">
                <a:latin typeface="Meiryo" panose="020B0604030504040204" pitchFamily="34" charset="-128"/>
                <a:ea typeface="Meiryo" panose="020B0604030504040204" pitchFamily="34" charset="-128"/>
                <a:cs typeface="Meiryo UI" pitchFamily="50" charset="-128"/>
              </a:rPr>
              <a:t>クライアント</a:t>
            </a:r>
            <a:r>
              <a:rPr lang="ja-JP" altLang="en-US" sz="1100" b="1" dirty="0">
                <a:latin typeface="Meiryo" panose="020B0604030504040204" pitchFamily="34" charset="-128"/>
                <a:ea typeface="Meiryo" panose="020B0604030504040204" pitchFamily="34" charset="-128"/>
                <a:cs typeface="Meiryo UI" pitchFamily="50" charset="-128"/>
              </a:rPr>
              <a:t>様の商品に合った</a:t>
            </a:r>
            <a:r>
              <a:rPr lang="ja-JP" altLang="en-US" sz="1100" b="1">
                <a:latin typeface="Meiryo" panose="020B0604030504040204" pitchFamily="34" charset="-128"/>
                <a:ea typeface="Meiryo" panose="020B0604030504040204" pitchFamily="34" charset="-128"/>
                <a:cs typeface="Meiryo UI" pitchFamily="50" charset="-128"/>
              </a:rPr>
              <a:t>テーマでマンガを</a:t>
            </a:r>
            <a:r>
              <a:rPr lang="ja-JP" altLang="en-US" sz="1100" b="1" dirty="0">
                <a:latin typeface="Meiryo" panose="020B0604030504040204" pitchFamily="34" charset="-128"/>
                <a:ea typeface="Meiryo" panose="020B0604030504040204" pitchFamily="34" charset="-128"/>
                <a:cs typeface="Meiryo UI" pitchFamily="50" charset="-128"/>
              </a:rPr>
              <a:t>描き下ろします。</a:t>
            </a:r>
            <a:endParaRPr lang="en-US" altLang="ja-JP" sz="1100" b="1" dirty="0">
              <a:latin typeface="Meiryo" panose="020B0604030504040204" pitchFamily="34" charset="-128"/>
              <a:ea typeface="Meiryo" panose="020B0604030504040204" pitchFamily="34" charset="-128"/>
              <a:cs typeface="Meiryo UI" pitchFamily="50" charset="-128"/>
            </a:endParaRPr>
          </a:p>
          <a:p>
            <a:pPr algn="ctr">
              <a:lnSpc>
                <a:spcPct val="150000"/>
              </a:lnSpc>
            </a:pPr>
            <a:r>
              <a:rPr lang="ja-JP" altLang="en-US" sz="1100" b="1" dirty="0">
                <a:latin typeface="Meiryo" panose="020B0604030504040204" pitchFamily="34" charset="-128"/>
                <a:ea typeface="Meiryo" panose="020B0604030504040204" pitchFamily="34" charset="-128"/>
                <a:cs typeface="Meiryo UI" pitchFamily="50" charset="-128"/>
              </a:rPr>
              <a:t>フォロワー数</a:t>
            </a:r>
            <a:r>
              <a:rPr lang="en-US" altLang="ja-JP" sz="1100" b="1" dirty="0">
                <a:latin typeface="Meiryo" panose="020B0604030504040204" pitchFamily="34" charset="-128"/>
                <a:ea typeface="Meiryo" panose="020B0604030504040204" pitchFamily="34" charset="-128"/>
                <a:cs typeface="Meiryo UI" pitchFamily="50" charset="-128"/>
              </a:rPr>
              <a:t>27</a:t>
            </a:r>
            <a:r>
              <a:rPr lang="ja-JP" altLang="en-US" sz="1100" b="1" dirty="0">
                <a:latin typeface="Meiryo" panose="020B0604030504040204" pitchFamily="34" charset="-128"/>
                <a:ea typeface="Meiryo" panose="020B0604030504040204" pitchFamily="34" charset="-128"/>
                <a:cs typeface="Meiryo UI" pitchFamily="50" charset="-128"/>
              </a:rPr>
              <a:t>万を誇る著者</a:t>
            </a:r>
            <a:r>
              <a:rPr lang="en-US" altLang="ja-JP" sz="1100" b="1" dirty="0">
                <a:latin typeface="Meiryo" panose="020B0604030504040204" pitchFamily="34" charset="-128"/>
                <a:ea typeface="Meiryo" panose="020B0604030504040204" pitchFamily="34" charset="-128"/>
                <a:cs typeface="Meiryo UI" pitchFamily="50" charset="-128"/>
              </a:rPr>
              <a:t>rikka</a:t>
            </a:r>
            <a:r>
              <a:rPr lang="ja-JP" altLang="en-US" sz="1100" b="1" dirty="0" err="1">
                <a:latin typeface="Meiryo" panose="020B0604030504040204" pitchFamily="34" charset="-128"/>
                <a:ea typeface="Meiryo" panose="020B0604030504040204" pitchFamily="34" charset="-128"/>
                <a:cs typeface="Meiryo UI" pitchFamily="50" charset="-128"/>
              </a:rPr>
              <a:t>さんの</a:t>
            </a:r>
            <a:r>
              <a:rPr lang="en-US" altLang="ja-JP" sz="1100" b="1" dirty="0">
                <a:latin typeface="Meiryo" panose="020B0604030504040204" pitchFamily="34" charset="-128"/>
                <a:ea typeface="Meiryo" panose="020B0604030504040204" pitchFamily="34" charset="-128"/>
                <a:cs typeface="Meiryo UI" pitchFamily="50" charset="-128"/>
              </a:rPr>
              <a:t>Instagram</a:t>
            </a:r>
            <a:r>
              <a:rPr lang="ja-JP" altLang="en-US" sz="1100" b="1" dirty="0">
                <a:latin typeface="Meiryo" panose="020B0604030504040204" pitchFamily="34" charset="-128"/>
                <a:ea typeface="Meiryo" panose="020B0604030504040204" pitchFamily="34" charset="-128"/>
                <a:cs typeface="Meiryo UI" pitchFamily="50" charset="-128"/>
              </a:rPr>
              <a:t>からも流入が見込まれるお得なプランです。</a:t>
            </a:r>
            <a:endParaRPr lang="en-US" altLang="ja-JP" sz="1100" b="1" dirty="0">
              <a:latin typeface="Meiryo" panose="020B0604030504040204" pitchFamily="34" charset="-128"/>
              <a:ea typeface="Meiryo" panose="020B0604030504040204" pitchFamily="34" charset="-128"/>
              <a:cs typeface="Meiryo UI" pitchFamily="50" charset="-128"/>
            </a:endParaRPr>
          </a:p>
        </p:txBody>
      </p:sp>
      <p:pic>
        <p:nvPicPr>
          <p:cNvPr id="16" name="図 15">
            <a:extLst>
              <a:ext uri="{FF2B5EF4-FFF2-40B4-BE49-F238E27FC236}">
                <a16:creationId xmlns:a16="http://schemas.microsoft.com/office/drawing/2014/main" id="{75DFE16A-FB56-7C40-B77D-C7E320D40006}"/>
              </a:ext>
            </a:extLst>
          </p:cNvPr>
          <p:cNvPicPr>
            <a:picLocks noChangeAspect="1"/>
          </p:cNvPicPr>
          <p:nvPr/>
        </p:nvPicPr>
        <p:blipFill rotWithShape="1">
          <a:blip r:embed="rId2">
            <a:extLst>
              <a:ext uri="{28A0092B-C50C-407E-A947-70E740481C1C}">
                <a14:useLocalDpi xmlns:a14="http://schemas.microsoft.com/office/drawing/2010/main" val="0"/>
              </a:ext>
            </a:extLst>
          </a:blip>
          <a:srcRect l="2093" r="39649"/>
          <a:stretch/>
        </p:blipFill>
        <p:spPr>
          <a:xfrm>
            <a:off x="134774" y="2966912"/>
            <a:ext cx="1368152" cy="2327660"/>
          </a:xfrm>
          <a:prstGeom prst="rect">
            <a:avLst/>
          </a:prstGeom>
          <a:ln>
            <a:solidFill>
              <a:srgbClr val="A6A6A6"/>
            </a:solidFill>
          </a:ln>
          <a:effectLst>
            <a:outerShdw blurRad="50800" dist="38100" dir="2700000" algn="tl" rotWithShape="0">
              <a:prstClr val="black">
                <a:alpha val="40000"/>
              </a:prstClr>
            </a:outerShdw>
          </a:effectLst>
        </p:spPr>
      </p:pic>
      <p:sp>
        <p:nvSpPr>
          <p:cNvPr id="18" name="テキスト ボックス 17">
            <a:extLst>
              <a:ext uri="{FF2B5EF4-FFF2-40B4-BE49-F238E27FC236}">
                <a16:creationId xmlns:a16="http://schemas.microsoft.com/office/drawing/2014/main" id="{50AD3F77-8E28-E94F-A8F5-A8DD42EAFBE0}"/>
              </a:ext>
            </a:extLst>
          </p:cNvPr>
          <p:cNvSpPr txBox="1"/>
          <p:nvPr/>
        </p:nvSpPr>
        <p:spPr>
          <a:xfrm>
            <a:off x="5298823" y="3073270"/>
            <a:ext cx="1437601" cy="215444"/>
          </a:xfrm>
          <a:prstGeom prst="rect">
            <a:avLst/>
          </a:prstGeom>
          <a:noFill/>
        </p:spPr>
        <p:txBody>
          <a:bodyPr wrap="square" rtlCol="0">
            <a:spAutoFit/>
          </a:bodyPr>
          <a:lstStyle/>
          <a:p>
            <a:pPr algn="r"/>
            <a:r>
              <a:rPr lang="en-US" altLang="ja-JP" sz="800" dirty="0">
                <a:latin typeface="Meiryo UI" panose="020B0604030504040204" pitchFamily="50" charset="-128"/>
                <a:ea typeface="Meiryo UI" panose="020B0604030504040204" pitchFamily="50" charset="-128"/>
                <a:cs typeface="Meiryo UI" panose="020B0604030504040204" pitchFamily="50" charset="-128"/>
              </a:rPr>
              <a:t>※</a:t>
            </a:r>
            <a:r>
              <a:rPr lang="ja-JP" altLang="en-US" sz="800" dirty="0">
                <a:latin typeface="Meiryo UI" panose="020B0604030504040204" pitchFamily="50" charset="-128"/>
                <a:ea typeface="Meiryo UI" panose="020B0604030504040204" pitchFamily="50" charset="-128"/>
                <a:cs typeface="Meiryo UI" panose="020B0604030504040204" pitchFamily="50" charset="-128"/>
              </a:rPr>
              <a:t>数字は</a:t>
            </a:r>
            <a:r>
              <a:rPr kumimoji="1" lang="en-US" altLang="ja-JP" sz="800" dirty="0">
                <a:latin typeface="Meiryo UI" panose="020B0604030504040204" pitchFamily="50" charset="-128"/>
                <a:ea typeface="Meiryo UI" panose="020B0604030504040204" pitchFamily="50" charset="-128"/>
                <a:cs typeface="Meiryo UI" panose="020B0604030504040204" pitchFamily="50" charset="-128"/>
              </a:rPr>
              <a:t>2020</a:t>
            </a:r>
            <a:r>
              <a:rPr kumimoji="1" lang="ja-JP" altLang="en-US" sz="800" dirty="0">
                <a:latin typeface="Meiryo UI" panose="020B0604030504040204" pitchFamily="50" charset="-128"/>
                <a:ea typeface="Meiryo UI" panose="020B0604030504040204" pitchFamily="50" charset="-128"/>
                <a:cs typeface="Meiryo UI" panose="020B0604030504040204" pitchFamily="50" charset="-128"/>
              </a:rPr>
              <a:t>年</a:t>
            </a:r>
            <a:r>
              <a:rPr kumimoji="1" lang="en-US" altLang="ja-JP" sz="800" dirty="0">
                <a:latin typeface="Meiryo UI" panose="020B0604030504040204" pitchFamily="50" charset="-128"/>
                <a:ea typeface="Meiryo UI" panose="020B0604030504040204" pitchFamily="50" charset="-128"/>
                <a:cs typeface="Meiryo UI" panose="020B0604030504040204" pitchFamily="50" charset="-128"/>
              </a:rPr>
              <a:t>5</a:t>
            </a:r>
            <a:r>
              <a:rPr kumimoji="1" lang="ja-JP" altLang="en-US" sz="800" dirty="0">
                <a:latin typeface="Meiryo UI" panose="020B0604030504040204" pitchFamily="50" charset="-128"/>
                <a:ea typeface="Meiryo UI" panose="020B0604030504040204" pitchFamily="50" charset="-128"/>
                <a:cs typeface="Meiryo UI" panose="020B0604030504040204" pitchFamily="50" charset="-128"/>
              </a:rPr>
              <a:t>月</a:t>
            </a:r>
          </a:p>
        </p:txBody>
      </p:sp>
      <p:sp>
        <p:nvSpPr>
          <p:cNvPr id="25" name="テキスト ボックス 24">
            <a:extLst>
              <a:ext uri="{FF2B5EF4-FFF2-40B4-BE49-F238E27FC236}">
                <a16:creationId xmlns:a16="http://schemas.microsoft.com/office/drawing/2014/main" id="{E9F81843-8EF2-9345-BB70-6B10DC586478}"/>
              </a:ext>
            </a:extLst>
          </p:cNvPr>
          <p:cNvSpPr txBox="1"/>
          <p:nvPr/>
        </p:nvSpPr>
        <p:spPr>
          <a:xfrm>
            <a:off x="4994011" y="2653949"/>
            <a:ext cx="1805053" cy="430887"/>
          </a:xfrm>
          <a:prstGeom prst="rect">
            <a:avLst/>
          </a:prstGeom>
          <a:noFill/>
        </p:spPr>
        <p:txBody>
          <a:bodyPr wrap="square" rtlCol="0">
            <a:spAutoFit/>
          </a:bodyPr>
          <a:lstStyle/>
          <a:p>
            <a:pPr algn="ctr"/>
            <a:r>
              <a:rPr lang="en-US" altLang="ja-JP" sz="1100" dirty="0">
                <a:ln w="12700">
                  <a:noFill/>
                  <a:prstDash val="solid"/>
                </a:ln>
                <a:solidFill>
                  <a:schemeClr val="tx2">
                    <a:lumMod val="60000"/>
                    <a:lumOff val="40000"/>
                  </a:schemeClr>
                </a:solidFill>
                <a:latin typeface="Meiryo UI" panose="020B0604030504040204" pitchFamily="50" charset="-128"/>
                <a:ea typeface="Meiryo UI" panose="020B0604030504040204" pitchFamily="50" charset="-128"/>
                <a:cs typeface="Meiryo UI" panose="020B0604030504040204" pitchFamily="50" charset="-128"/>
              </a:rPr>
              <a:t>rikka</a:t>
            </a:r>
            <a:r>
              <a:rPr lang="ja-JP" altLang="en-US" sz="1100" dirty="0" err="1">
                <a:ln w="12700">
                  <a:noFill/>
                  <a:prstDash val="solid"/>
                </a:ln>
                <a:solidFill>
                  <a:schemeClr val="tx2">
                    <a:lumMod val="60000"/>
                    <a:lumOff val="40000"/>
                  </a:schemeClr>
                </a:solidFill>
                <a:latin typeface="Meiryo UI" panose="020B0604030504040204" pitchFamily="50" charset="-128"/>
                <a:ea typeface="Meiryo UI" panose="020B0604030504040204" pitchFamily="50" charset="-128"/>
                <a:cs typeface="Meiryo UI" panose="020B0604030504040204" pitchFamily="50" charset="-128"/>
              </a:rPr>
              <a:t>さん</a:t>
            </a:r>
            <a:r>
              <a:rPr lang="en-US" altLang="ja-JP" sz="1100" dirty="0">
                <a:ln w="12700">
                  <a:noFill/>
                  <a:prstDash val="solid"/>
                </a:ln>
                <a:solidFill>
                  <a:schemeClr val="tx2">
                    <a:lumMod val="60000"/>
                    <a:lumOff val="40000"/>
                  </a:schemeClr>
                </a:solidFill>
                <a:latin typeface="Meiryo UI" panose="020B0604030504040204" pitchFamily="50" charset="-128"/>
                <a:ea typeface="Meiryo UI" panose="020B0604030504040204" pitchFamily="50" charset="-128"/>
                <a:cs typeface="Meiryo UI" panose="020B0604030504040204" pitchFamily="50" charset="-128"/>
              </a:rPr>
              <a:t>Instagram</a:t>
            </a:r>
            <a:r>
              <a:rPr lang="ja-JP" altLang="en-US" sz="1100" dirty="0">
                <a:ln w="12700">
                  <a:noFill/>
                  <a:prstDash val="solid"/>
                </a:ln>
                <a:solidFill>
                  <a:schemeClr val="tx2">
                    <a:lumMod val="60000"/>
                    <a:lumOff val="40000"/>
                  </a:schemeClr>
                </a:solidFill>
                <a:latin typeface="Meiryo UI" panose="020B0604030504040204" pitchFamily="50" charset="-128"/>
                <a:ea typeface="Meiryo UI" panose="020B0604030504040204" pitchFamily="50" charset="-128"/>
                <a:cs typeface="Meiryo UI" panose="020B0604030504040204" pitchFamily="50" charset="-128"/>
              </a:rPr>
              <a:t>ポスト</a:t>
            </a:r>
            <a:endParaRPr lang="en-US" altLang="ja-JP" sz="1100" dirty="0">
              <a:ln w="12700">
                <a:noFill/>
                <a:prstDash val="solid"/>
              </a:ln>
              <a:solidFill>
                <a:schemeClr val="tx2">
                  <a:lumMod val="60000"/>
                  <a:lumOff val="40000"/>
                </a:schemeClr>
              </a:solidFill>
              <a:latin typeface="Meiryo UI" panose="020B0604030504040204" pitchFamily="50" charset="-128"/>
              <a:ea typeface="Meiryo UI" panose="020B0604030504040204" pitchFamily="50" charset="-128"/>
              <a:cs typeface="Meiryo UI" panose="020B0604030504040204" pitchFamily="50" charset="-128"/>
            </a:endParaRPr>
          </a:p>
          <a:p>
            <a:pPr algn="ctr"/>
            <a:r>
              <a:rPr lang="en-US" altLang="ja-JP" sz="1100" dirty="0">
                <a:ln w="12700">
                  <a:noFill/>
                  <a:prstDash val="solid"/>
                </a:ln>
                <a:solidFill>
                  <a:schemeClr val="tx2">
                    <a:lumMod val="60000"/>
                    <a:lumOff val="40000"/>
                  </a:schemeClr>
                </a:solidFill>
                <a:latin typeface="Meiryo UI" panose="020B0604030504040204" pitchFamily="50" charset="-128"/>
                <a:ea typeface="Meiryo UI" panose="020B0604030504040204" pitchFamily="50" charset="-128"/>
                <a:cs typeface="Meiryo UI" panose="020B0604030504040204" pitchFamily="50" charset="-128"/>
              </a:rPr>
              <a:t>(</a:t>
            </a:r>
            <a:r>
              <a:rPr lang="ja-JP" altLang="en-US" sz="1100" dirty="0">
                <a:ln w="12700">
                  <a:noFill/>
                  <a:prstDash val="solid"/>
                </a:ln>
                <a:solidFill>
                  <a:schemeClr val="tx2">
                    <a:lumMod val="60000"/>
                    <a:lumOff val="40000"/>
                  </a:schemeClr>
                </a:solidFill>
                <a:latin typeface="Meiryo UI" panose="020B0604030504040204" pitchFamily="50" charset="-128"/>
                <a:ea typeface="Meiryo UI" panose="020B0604030504040204" pitchFamily="50" charset="-128"/>
                <a:cs typeface="Meiryo UI" panose="020B0604030504040204" pitchFamily="50" charset="-128"/>
              </a:rPr>
              <a:t>ストーリーズ・フィード各</a:t>
            </a:r>
            <a:r>
              <a:rPr lang="en-US" altLang="ja-JP" sz="1100" dirty="0">
                <a:ln w="12700">
                  <a:noFill/>
                  <a:prstDash val="solid"/>
                </a:ln>
                <a:solidFill>
                  <a:schemeClr val="tx2">
                    <a:lumMod val="60000"/>
                    <a:lumOff val="40000"/>
                  </a:schemeClr>
                </a:solidFill>
                <a:latin typeface="Meiryo UI" panose="020B0604030504040204" pitchFamily="50" charset="-128"/>
                <a:ea typeface="Meiryo UI" panose="020B0604030504040204" pitchFamily="50" charset="-128"/>
                <a:cs typeface="Meiryo UI" panose="020B0604030504040204" pitchFamily="50" charset="-128"/>
              </a:rPr>
              <a:t>1</a:t>
            </a:r>
            <a:r>
              <a:rPr lang="ja-JP" altLang="en-US" sz="1100" dirty="0">
                <a:ln w="12700">
                  <a:noFill/>
                  <a:prstDash val="solid"/>
                </a:ln>
                <a:solidFill>
                  <a:schemeClr val="tx2">
                    <a:lumMod val="60000"/>
                    <a:lumOff val="40000"/>
                  </a:schemeClr>
                </a:solidFill>
                <a:latin typeface="Meiryo UI" panose="020B0604030504040204" pitchFamily="50" charset="-128"/>
                <a:ea typeface="Meiryo UI" panose="020B0604030504040204" pitchFamily="50" charset="-128"/>
                <a:cs typeface="Meiryo UI" panose="020B0604030504040204" pitchFamily="50" charset="-128"/>
              </a:rPr>
              <a:t>回</a:t>
            </a:r>
            <a:r>
              <a:rPr lang="en-US" altLang="ja-JP" sz="1100" dirty="0">
                <a:ln w="12700">
                  <a:noFill/>
                  <a:prstDash val="solid"/>
                </a:ln>
                <a:solidFill>
                  <a:schemeClr val="tx2">
                    <a:lumMod val="60000"/>
                    <a:lumOff val="40000"/>
                  </a:schemeClr>
                </a:solidFill>
                <a:latin typeface="Meiryo UI" panose="020B0604030504040204" pitchFamily="50" charset="-128"/>
                <a:ea typeface="Meiryo UI" panose="020B0604030504040204" pitchFamily="50" charset="-128"/>
                <a:cs typeface="Meiryo UI" panose="020B0604030504040204" pitchFamily="50" charset="-128"/>
              </a:rPr>
              <a:t>)</a:t>
            </a:r>
            <a:endParaRPr kumimoji="1" lang="en-US" altLang="ja-JP" sz="1100" dirty="0">
              <a:ln w="12700">
                <a:noFill/>
                <a:prstDash val="solid"/>
              </a:ln>
              <a:solidFill>
                <a:schemeClr val="tx2">
                  <a:lumMod val="60000"/>
                  <a:lumOff val="40000"/>
                </a:schemeClr>
              </a:solidFill>
              <a:latin typeface="Meiryo UI" panose="020B0604030504040204" pitchFamily="50" charset="-128"/>
              <a:ea typeface="Meiryo UI" panose="020B0604030504040204" pitchFamily="50" charset="-128"/>
              <a:cs typeface="Meiryo UI" panose="020B0604030504040204" pitchFamily="50" charset="-128"/>
            </a:endParaRPr>
          </a:p>
        </p:txBody>
      </p:sp>
      <p:pic>
        <p:nvPicPr>
          <p:cNvPr id="26" name="Picture 6" descr="C:\Users\e2989\Desktop\メディアシート\sns-logo\glyph-icons2.png">
            <a:extLst>
              <a:ext uri="{FF2B5EF4-FFF2-40B4-BE49-F238E27FC236}">
                <a16:creationId xmlns:a16="http://schemas.microsoft.com/office/drawing/2014/main" id="{C382B336-06C0-164B-AE72-BBDC9B2E9CFA}"/>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58209"/>
          <a:stretch/>
        </p:blipFill>
        <p:spPr bwMode="auto">
          <a:xfrm>
            <a:off x="4621090" y="2707659"/>
            <a:ext cx="381982" cy="365611"/>
          </a:xfrm>
          <a:prstGeom prst="rect">
            <a:avLst/>
          </a:prstGeom>
          <a:noFill/>
          <a:extLst>
            <a:ext uri="{909E8E84-426E-40DD-AFC4-6F175D3DCCD1}">
              <a14:hiddenFill xmlns:a14="http://schemas.microsoft.com/office/drawing/2010/main">
                <a:solidFill>
                  <a:srgbClr val="FFFFFF"/>
                </a:solidFill>
              </a14:hiddenFill>
            </a:ext>
          </a:extLst>
        </p:spPr>
      </p:pic>
      <p:pic>
        <p:nvPicPr>
          <p:cNvPr id="31" name="図 30">
            <a:extLst>
              <a:ext uri="{FF2B5EF4-FFF2-40B4-BE49-F238E27FC236}">
                <a16:creationId xmlns:a16="http://schemas.microsoft.com/office/drawing/2014/main" id="{AE1D12E9-A308-5248-A547-8B8D23DB623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28036" y="3084836"/>
            <a:ext cx="2424550" cy="2234920"/>
          </a:xfrm>
          <a:prstGeom prst="rect">
            <a:avLst/>
          </a:prstGeom>
          <a:effectLst>
            <a:outerShdw blurRad="50800" dist="38100" dir="2700000" algn="tl" rotWithShape="0">
              <a:prstClr val="black">
                <a:alpha val="40000"/>
              </a:prstClr>
            </a:outerShdw>
          </a:effectLst>
        </p:spPr>
      </p:pic>
      <p:sp>
        <p:nvSpPr>
          <p:cNvPr id="39" name="テキスト ボックス 38">
            <a:extLst>
              <a:ext uri="{FF2B5EF4-FFF2-40B4-BE49-F238E27FC236}">
                <a16:creationId xmlns:a16="http://schemas.microsoft.com/office/drawing/2014/main" id="{DA002B9E-C412-604C-81EE-1D54D2C272F0}"/>
              </a:ext>
            </a:extLst>
          </p:cNvPr>
          <p:cNvSpPr txBox="1"/>
          <p:nvPr/>
        </p:nvSpPr>
        <p:spPr>
          <a:xfrm>
            <a:off x="1807163" y="5749799"/>
            <a:ext cx="3159505" cy="246221"/>
          </a:xfrm>
          <a:prstGeom prst="rect">
            <a:avLst/>
          </a:prstGeom>
          <a:noFill/>
        </p:spPr>
        <p:txBody>
          <a:bodyPr wrap="square" rtlCol="0">
            <a:spAutoFit/>
          </a:bodyPr>
          <a:lstStyle/>
          <a:p>
            <a:r>
              <a:rPr kumimoji="1" lang="ja-JP" altLang="en-US" sz="1000" b="1" dirty="0">
                <a:solidFill>
                  <a:srgbClr val="FF0000"/>
                </a:solidFill>
                <a:latin typeface="Meiryo" panose="020B0604030504040204" pitchFamily="34" charset="-128"/>
                <a:ea typeface="Meiryo" panose="020B0604030504040204" pitchFamily="34" charset="-128"/>
                <a:cs typeface="Meiryo UI" panose="020B0604030504040204" pitchFamily="50" charset="-128"/>
              </a:rPr>
              <a:t>クライアント様商品紹介</a:t>
            </a:r>
            <a:r>
              <a:rPr kumimoji="1" lang="ja-JP" altLang="en-US" sz="1000" b="1">
                <a:solidFill>
                  <a:srgbClr val="FF0000"/>
                </a:solidFill>
                <a:latin typeface="Meiryo" panose="020B0604030504040204" pitchFamily="34" charset="-128"/>
                <a:ea typeface="Meiryo" panose="020B0604030504040204" pitchFamily="34" charset="-128"/>
                <a:cs typeface="Meiryo UI" panose="020B0604030504040204" pitchFamily="50" charset="-128"/>
              </a:rPr>
              <a:t>も</a:t>
            </a:r>
            <a:r>
              <a:rPr lang="ja-JP" altLang="en-US" sz="1000" b="1">
                <a:solidFill>
                  <a:srgbClr val="FF0000"/>
                </a:solidFill>
                <a:latin typeface="Meiryo" panose="020B0604030504040204" pitchFamily="34" charset="-128"/>
                <a:ea typeface="Meiryo" panose="020B0604030504040204" pitchFamily="34" charset="-128"/>
                <a:cs typeface="Meiryo UI" panose="020B0604030504040204" pitchFamily="50" charset="-128"/>
              </a:rPr>
              <a:t>ページ</a:t>
            </a:r>
            <a:r>
              <a:rPr kumimoji="1" lang="ja-JP" altLang="en-US" sz="1000" b="1">
                <a:solidFill>
                  <a:srgbClr val="FF0000"/>
                </a:solidFill>
                <a:latin typeface="Meiryo" panose="020B0604030504040204" pitchFamily="34" charset="-128"/>
                <a:ea typeface="Meiryo" panose="020B0604030504040204" pitchFamily="34" charset="-128"/>
                <a:cs typeface="Meiryo UI" panose="020B0604030504040204" pitchFamily="50" charset="-128"/>
              </a:rPr>
              <a:t>内で実施します！</a:t>
            </a:r>
            <a:endParaRPr kumimoji="1" lang="ja-JP" altLang="en-US" sz="1000" b="1" dirty="0">
              <a:solidFill>
                <a:srgbClr val="FF0000"/>
              </a:solidFill>
              <a:latin typeface="Meiryo" panose="020B0604030504040204" pitchFamily="34" charset="-128"/>
              <a:ea typeface="Meiryo" panose="020B0604030504040204" pitchFamily="34" charset="-128"/>
              <a:cs typeface="Meiryo UI" panose="020B0604030504040204" pitchFamily="50" charset="-128"/>
            </a:endParaRPr>
          </a:p>
        </p:txBody>
      </p:sp>
      <p:sp>
        <p:nvSpPr>
          <p:cNvPr id="40" name="正方形/長方形 39">
            <a:extLst>
              <a:ext uri="{FF2B5EF4-FFF2-40B4-BE49-F238E27FC236}">
                <a16:creationId xmlns:a16="http://schemas.microsoft.com/office/drawing/2014/main" id="{C730F5A4-46E2-1744-AB9A-D9FBF8262CA9}"/>
              </a:ext>
            </a:extLst>
          </p:cNvPr>
          <p:cNvSpPr/>
          <p:nvPr/>
        </p:nvSpPr>
        <p:spPr>
          <a:xfrm>
            <a:off x="4451107" y="8466456"/>
            <a:ext cx="2379104" cy="261610"/>
          </a:xfrm>
          <a:prstGeom prst="rect">
            <a:avLst/>
          </a:prstGeom>
        </p:spPr>
        <p:txBody>
          <a:bodyPr wrap="square">
            <a:spAutoFit/>
          </a:bodyPr>
          <a:lstStyle/>
          <a:p>
            <a:r>
              <a:rPr lang="en-US" altLang="ja-JP" sz="1100" b="1" dirty="0">
                <a:solidFill>
                  <a:srgbClr val="FF66CC"/>
                </a:solidFill>
                <a:latin typeface="Meiryo UI" panose="020B0604030504040204" pitchFamily="50" charset="-128"/>
                <a:ea typeface="Meiryo UI" panose="020B0604030504040204" pitchFamily="50" charset="-128"/>
                <a:cs typeface="Meiryo UI" panose="020B0604030504040204" pitchFamily="50" charset="-128"/>
              </a:rPr>
              <a:t>※</a:t>
            </a:r>
            <a:r>
              <a:rPr lang="ja-JP" altLang="en-US" sz="1100" b="1">
                <a:solidFill>
                  <a:srgbClr val="FF66CC"/>
                </a:solidFill>
                <a:latin typeface="Meiryo UI" panose="020B0604030504040204" pitchFamily="50" charset="-128"/>
                <a:ea typeface="Meiryo UI" panose="020B0604030504040204" pitchFamily="50" charset="-128"/>
                <a:cs typeface="Meiryo UI" panose="020B0604030504040204" pitchFamily="50" charset="-128"/>
              </a:rPr>
              <a:t>詳細はお問い合わせ下さい</a:t>
            </a:r>
            <a:endParaRPr lang="en-US" altLang="ja-JP" sz="1100" b="1" dirty="0">
              <a:solidFill>
                <a:srgbClr val="FF66CC"/>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59" name="四角形: 角を丸くする 12">
            <a:extLst>
              <a:ext uri="{FF2B5EF4-FFF2-40B4-BE49-F238E27FC236}">
                <a16:creationId xmlns:a16="http://schemas.microsoft.com/office/drawing/2014/main" id="{08A59516-3C05-D844-A352-339E74E66D6F}"/>
              </a:ext>
            </a:extLst>
          </p:cNvPr>
          <p:cNvSpPr/>
          <p:nvPr/>
        </p:nvSpPr>
        <p:spPr>
          <a:xfrm>
            <a:off x="-99393" y="6593121"/>
            <a:ext cx="6418130" cy="319877"/>
          </a:xfrm>
          <a:prstGeom prst="roundRect">
            <a:avLst/>
          </a:prstGeom>
          <a:solidFill>
            <a:schemeClr val="tx2">
              <a:lumMod val="20000"/>
              <a:lumOff val="80000"/>
            </a:schemeClr>
          </a:solidFill>
        </p:spPr>
        <p:style>
          <a:lnRef idx="0">
            <a:schemeClr val="accent4"/>
          </a:lnRef>
          <a:fillRef idx="3">
            <a:schemeClr val="accent4"/>
          </a:fillRef>
          <a:effectRef idx="3">
            <a:schemeClr val="accent4"/>
          </a:effectRef>
          <a:fontRef idx="minor">
            <a:schemeClr val="lt1"/>
          </a:fontRef>
        </p:style>
        <p:txBody>
          <a:bodyPr rtlCol="0" anchor="ctr"/>
          <a:lstStyle/>
          <a:p>
            <a:pPr algn="ctr"/>
            <a:endParaRPr kumimoji="1" lang="ja-JP" altLang="en-US"/>
          </a:p>
        </p:txBody>
      </p:sp>
      <p:sp>
        <p:nvSpPr>
          <p:cNvPr id="60" name="楕円 13">
            <a:extLst>
              <a:ext uri="{FF2B5EF4-FFF2-40B4-BE49-F238E27FC236}">
                <a16:creationId xmlns:a16="http://schemas.microsoft.com/office/drawing/2014/main" id="{892F945A-2915-3B40-82EF-DE7E35650265}"/>
              </a:ext>
            </a:extLst>
          </p:cNvPr>
          <p:cNvSpPr/>
          <p:nvPr/>
        </p:nvSpPr>
        <p:spPr>
          <a:xfrm>
            <a:off x="267847" y="6525148"/>
            <a:ext cx="442533" cy="442533"/>
          </a:xfrm>
          <a:prstGeom prst="ellipse">
            <a:avLst/>
          </a:prstGeom>
          <a:solidFill>
            <a:schemeClr val="bg1">
              <a:lumMod val="95000"/>
            </a:schemeClr>
          </a:solidFill>
          <a:ln w="3810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1" name="テキスト ボックス 60">
            <a:extLst>
              <a:ext uri="{FF2B5EF4-FFF2-40B4-BE49-F238E27FC236}">
                <a16:creationId xmlns:a16="http://schemas.microsoft.com/office/drawing/2014/main" id="{FDEC57A0-D5F3-234A-8AC0-96A3FBDB6546}"/>
              </a:ext>
            </a:extLst>
          </p:cNvPr>
          <p:cNvSpPr txBox="1"/>
          <p:nvPr/>
        </p:nvSpPr>
        <p:spPr>
          <a:xfrm>
            <a:off x="287813" y="6631298"/>
            <a:ext cx="422567" cy="261610"/>
          </a:xfrm>
          <a:prstGeom prst="rect">
            <a:avLst/>
          </a:prstGeom>
          <a:noFill/>
        </p:spPr>
        <p:txBody>
          <a:bodyPr wrap="square" rtlCol="0">
            <a:spAutoFit/>
          </a:bodyPr>
          <a:lstStyle/>
          <a:p>
            <a:pPr algn="ctr"/>
            <a:r>
              <a:rPr lang="en-US" altLang="ja-JP" sz="1100" b="1" dirty="0">
                <a:latin typeface="Meiryo" panose="020B0604030504040204" pitchFamily="34" charset="-128"/>
                <a:ea typeface="Meiryo" panose="020B0604030504040204" pitchFamily="34" charset="-128"/>
                <a:cs typeface="Meiryo UI" pitchFamily="50" charset="-128"/>
              </a:rPr>
              <a:t>01</a:t>
            </a:r>
          </a:p>
        </p:txBody>
      </p:sp>
      <p:sp>
        <p:nvSpPr>
          <p:cNvPr id="62" name="テキスト ボックス 61">
            <a:extLst>
              <a:ext uri="{FF2B5EF4-FFF2-40B4-BE49-F238E27FC236}">
                <a16:creationId xmlns:a16="http://schemas.microsoft.com/office/drawing/2014/main" id="{157945A9-FC64-2F40-ACA1-C31C8BFC9E01}"/>
              </a:ext>
            </a:extLst>
          </p:cNvPr>
          <p:cNvSpPr txBox="1"/>
          <p:nvPr/>
        </p:nvSpPr>
        <p:spPr>
          <a:xfrm>
            <a:off x="723340" y="6638457"/>
            <a:ext cx="4294972" cy="286777"/>
          </a:xfrm>
          <a:prstGeom prst="rect">
            <a:avLst/>
          </a:prstGeom>
          <a:noFill/>
        </p:spPr>
        <p:txBody>
          <a:bodyPr wrap="square" rtlCol="0">
            <a:spAutoFit/>
          </a:bodyPr>
          <a:lstStyle/>
          <a:p>
            <a:r>
              <a:rPr lang="ja-JP" altLang="en-US" sz="1200" b="1">
                <a:solidFill>
                  <a:prstClr val="black"/>
                </a:solidFill>
                <a:latin typeface="Meiryo UI" panose="020B0604030504040204" pitchFamily="50" charset="-128"/>
                <a:ea typeface="Meiryo UI" panose="020B0604030504040204" pitchFamily="50" charset="-128"/>
                <a:cs typeface="Meiryo UI" panose="020B0604030504040204" pitchFamily="50" charset="-128"/>
              </a:rPr>
              <a:t>「</a:t>
            </a:r>
            <a:r>
              <a:rPr lang="en-US" altLang="ja-JP" sz="1200" b="1" dirty="0" err="1">
                <a:solidFill>
                  <a:prstClr val="black"/>
                </a:solidFill>
                <a:latin typeface="Meiryo UI" panose="020B0604030504040204" pitchFamily="50" charset="-128"/>
                <a:ea typeface="Meiryo UI" panose="020B0604030504040204" pitchFamily="50" charset="-128"/>
                <a:cs typeface="Meiryo UI" panose="020B0604030504040204" pitchFamily="50" charset="-128"/>
              </a:rPr>
              <a:t>rikka</a:t>
            </a:r>
            <a:r>
              <a:rPr lang="ja-JP" altLang="en-US" sz="1200" b="1">
                <a:solidFill>
                  <a:prstClr val="black"/>
                </a:solidFill>
                <a:latin typeface="Meiryo UI" panose="020B0604030504040204" pitchFamily="50" charset="-128"/>
                <a:ea typeface="Meiryo UI" panose="020B0604030504040204" pitchFamily="50" charset="-128"/>
                <a:cs typeface="Meiryo UI" panose="020B0604030504040204" pitchFamily="50" charset="-128"/>
              </a:rPr>
              <a:t>のメモランダム」特別描き下ろしマンガ</a:t>
            </a:r>
            <a:r>
              <a:rPr lang="ja-JP" altLang="en-US" sz="1200">
                <a:solidFill>
                  <a:prstClr val="black"/>
                </a:solidFill>
                <a:latin typeface="Meiryo UI" panose="020B0604030504040204" pitchFamily="50" charset="-128"/>
                <a:ea typeface="Meiryo UI" panose="020B0604030504040204" pitchFamily="50" charset="-128"/>
                <a:cs typeface="Meiryo UI" panose="020B0604030504040204" pitchFamily="50" charset="-128"/>
              </a:rPr>
              <a:t>　</a:t>
            </a:r>
            <a:r>
              <a:rPr lang="en-US" altLang="ja-JP" sz="1200" b="1"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1</a:t>
            </a:r>
            <a:r>
              <a:rPr lang="ja-JP" altLang="en-US" sz="1200" b="1"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話分</a:t>
            </a:r>
            <a:endParaRPr lang="en-US" altLang="ja-JP" sz="1200" b="1" dirty="0">
              <a:latin typeface="Meiryo" panose="020B0604030504040204" pitchFamily="34" charset="-128"/>
              <a:ea typeface="Meiryo" panose="020B0604030504040204" pitchFamily="34" charset="-128"/>
              <a:cs typeface="Meiryo UI" pitchFamily="50" charset="-128"/>
            </a:endParaRPr>
          </a:p>
        </p:txBody>
      </p:sp>
      <p:sp>
        <p:nvSpPr>
          <p:cNvPr id="63" name="テキスト ボックス 62">
            <a:extLst>
              <a:ext uri="{FF2B5EF4-FFF2-40B4-BE49-F238E27FC236}">
                <a16:creationId xmlns:a16="http://schemas.microsoft.com/office/drawing/2014/main" id="{7FD1BE3A-4774-7647-9102-F9F40B93430F}"/>
              </a:ext>
            </a:extLst>
          </p:cNvPr>
          <p:cNvSpPr txBox="1"/>
          <p:nvPr/>
        </p:nvSpPr>
        <p:spPr>
          <a:xfrm>
            <a:off x="172357" y="6137891"/>
            <a:ext cx="5163041" cy="400110"/>
          </a:xfrm>
          <a:prstGeom prst="rect">
            <a:avLst/>
          </a:prstGeom>
          <a:noFill/>
        </p:spPr>
        <p:txBody>
          <a:bodyPr wrap="square" rtlCol="0">
            <a:spAutoFit/>
          </a:bodyPr>
          <a:lstStyle/>
          <a:p>
            <a:r>
              <a:rPr lang="en-US" altLang="ja-JP" sz="2000" b="1" dirty="0">
                <a:solidFill>
                  <a:srgbClr val="FF90CD"/>
                </a:solidFill>
                <a:latin typeface="Meiryo UI" panose="020B0604030504040204" pitchFamily="50" charset="-128"/>
                <a:ea typeface="Meiryo UI" panose="020B0604030504040204" pitchFamily="50" charset="-128"/>
                <a:cs typeface="Meiryo UI" panose="020B0604030504040204" pitchFamily="50" charset="-128"/>
              </a:rPr>
              <a:t>&lt;</a:t>
            </a:r>
            <a:r>
              <a:rPr lang="ja-JP" altLang="en-US" sz="2000" b="1">
                <a:solidFill>
                  <a:srgbClr val="FF90CD"/>
                </a:solidFill>
                <a:latin typeface="Meiryo UI" panose="020B0604030504040204" pitchFamily="50" charset="-128"/>
                <a:ea typeface="Meiryo UI" panose="020B0604030504040204" pitchFamily="50" charset="-128"/>
                <a:cs typeface="Meiryo UI" panose="020B0604030504040204" pitchFamily="50" charset="-128"/>
              </a:rPr>
              <a:t>タイアップ概要</a:t>
            </a:r>
            <a:r>
              <a:rPr lang="en-US" altLang="ja-JP" sz="2000" b="1" dirty="0">
                <a:solidFill>
                  <a:srgbClr val="FF90CD"/>
                </a:solidFill>
                <a:latin typeface="Meiryo UI" panose="020B0604030504040204" pitchFamily="50" charset="-128"/>
                <a:ea typeface="Meiryo UI" panose="020B0604030504040204" pitchFamily="50" charset="-128"/>
                <a:cs typeface="Meiryo UI" panose="020B0604030504040204" pitchFamily="50" charset="-128"/>
              </a:rPr>
              <a:t>&gt;</a:t>
            </a:r>
          </a:p>
        </p:txBody>
      </p:sp>
      <p:sp>
        <p:nvSpPr>
          <p:cNvPr id="64" name="テキスト ボックス 63">
            <a:extLst>
              <a:ext uri="{FF2B5EF4-FFF2-40B4-BE49-F238E27FC236}">
                <a16:creationId xmlns:a16="http://schemas.microsoft.com/office/drawing/2014/main" id="{C76EB402-B805-9C4A-9895-431B4CB76D3D}"/>
              </a:ext>
            </a:extLst>
          </p:cNvPr>
          <p:cNvSpPr txBox="1"/>
          <p:nvPr/>
        </p:nvSpPr>
        <p:spPr>
          <a:xfrm>
            <a:off x="751814" y="6926546"/>
            <a:ext cx="4983967" cy="261610"/>
          </a:xfrm>
          <a:prstGeom prst="rect">
            <a:avLst/>
          </a:prstGeom>
          <a:noFill/>
        </p:spPr>
        <p:txBody>
          <a:bodyPr wrap="square" rtlCol="0">
            <a:spAutoFit/>
          </a:bodyPr>
          <a:lstStyle/>
          <a:p>
            <a:pPr marL="171450" indent="-171450">
              <a:buFont typeface="Wingdings" panose="05000000000000000000" pitchFamily="2" charset="2"/>
              <a:buChar char="l"/>
            </a:pPr>
            <a:r>
              <a:rPr lang="ja-JP" altLang="en-US" sz="1100" b="1"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描き下ろしタイトル入りカラーイラスト</a:t>
            </a:r>
            <a:r>
              <a:rPr lang="en-US" altLang="ja-JP" sz="1100" b="1"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a:t>
            </a:r>
            <a:r>
              <a:rPr lang="ja-JP" altLang="en-US" sz="1100" b="1">
                <a:solidFill>
                  <a:prstClr val="black"/>
                </a:solidFill>
                <a:latin typeface="Meiryo UI" panose="020B0604030504040204" pitchFamily="50" charset="-128"/>
                <a:ea typeface="Meiryo UI" panose="020B0604030504040204" pitchFamily="50" charset="-128"/>
                <a:cs typeface="Meiryo UI" panose="020B0604030504040204" pitchFamily="50" charset="-128"/>
              </a:rPr>
              <a:t>描き下ろしタイアップマンガ</a:t>
            </a:r>
            <a:r>
              <a:rPr lang="en-US" altLang="ja-JP" sz="1100" b="1"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 </a:t>
            </a:r>
            <a:r>
              <a:rPr lang="ja-JP" altLang="en-US" sz="1100" b="1">
                <a:solidFill>
                  <a:prstClr val="black"/>
                </a:solidFill>
                <a:latin typeface="Meiryo UI" panose="020B0604030504040204" pitchFamily="50" charset="-128"/>
                <a:ea typeface="Meiryo UI" panose="020B0604030504040204" pitchFamily="50" charset="-128"/>
                <a:cs typeface="Meiryo UI" panose="020B0604030504040204" pitchFamily="50" charset="-128"/>
              </a:rPr>
              <a:t>モノクロ</a:t>
            </a:r>
            <a:r>
              <a:rPr lang="en-US" altLang="ja-JP" sz="1100" b="1"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6</a:t>
            </a:r>
            <a:r>
              <a:rPr lang="ja-JP" altLang="en-US" sz="1100" b="1"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枚分</a:t>
            </a:r>
            <a:endParaRPr lang="en-US" altLang="ja-JP" sz="1100" b="1" dirty="0">
              <a:solidFill>
                <a:prstClr val="black"/>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65" name="四角形: 角を丸くする 44">
            <a:extLst>
              <a:ext uri="{FF2B5EF4-FFF2-40B4-BE49-F238E27FC236}">
                <a16:creationId xmlns:a16="http://schemas.microsoft.com/office/drawing/2014/main" id="{3492C731-E6CE-544B-89E1-40A0DAD78633}"/>
              </a:ext>
            </a:extLst>
          </p:cNvPr>
          <p:cNvSpPr/>
          <p:nvPr/>
        </p:nvSpPr>
        <p:spPr>
          <a:xfrm>
            <a:off x="-99392" y="7265770"/>
            <a:ext cx="6418130" cy="292568"/>
          </a:xfrm>
          <a:prstGeom prst="roundRect">
            <a:avLst/>
          </a:prstGeom>
          <a:solidFill>
            <a:schemeClr val="tx2">
              <a:lumMod val="20000"/>
              <a:lumOff val="80000"/>
            </a:schemeClr>
          </a:solidFill>
        </p:spPr>
        <p:style>
          <a:lnRef idx="0">
            <a:schemeClr val="accent4"/>
          </a:lnRef>
          <a:fillRef idx="3">
            <a:schemeClr val="accent4"/>
          </a:fillRef>
          <a:effectRef idx="3">
            <a:schemeClr val="accent4"/>
          </a:effectRef>
          <a:fontRef idx="minor">
            <a:schemeClr val="lt1"/>
          </a:fontRef>
        </p:style>
        <p:txBody>
          <a:bodyPr rtlCol="0" anchor="ctr"/>
          <a:lstStyle/>
          <a:p>
            <a:pPr algn="ctr"/>
            <a:endParaRPr kumimoji="1" lang="ja-JP" altLang="en-US"/>
          </a:p>
        </p:txBody>
      </p:sp>
      <p:sp>
        <p:nvSpPr>
          <p:cNvPr id="66" name="楕円 49">
            <a:extLst>
              <a:ext uri="{FF2B5EF4-FFF2-40B4-BE49-F238E27FC236}">
                <a16:creationId xmlns:a16="http://schemas.microsoft.com/office/drawing/2014/main" id="{FE81137D-3EFC-5A47-8BC8-360BC7F10378}"/>
              </a:ext>
            </a:extLst>
          </p:cNvPr>
          <p:cNvSpPr/>
          <p:nvPr/>
        </p:nvSpPr>
        <p:spPr>
          <a:xfrm>
            <a:off x="267847" y="7197797"/>
            <a:ext cx="442533" cy="442533"/>
          </a:xfrm>
          <a:prstGeom prst="ellipse">
            <a:avLst/>
          </a:prstGeom>
          <a:solidFill>
            <a:schemeClr val="bg1">
              <a:lumMod val="95000"/>
            </a:schemeClr>
          </a:solidFill>
          <a:ln w="3810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7" name="テキスト ボックス 66">
            <a:extLst>
              <a:ext uri="{FF2B5EF4-FFF2-40B4-BE49-F238E27FC236}">
                <a16:creationId xmlns:a16="http://schemas.microsoft.com/office/drawing/2014/main" id="{263E27A7-1BEF-954C-82DB-9CD70346FCAE}"/>
              </a:ext>
            </a:extLst>
          </p:cNvPr>
          <p:cNvSpPr txBox="1"/>
          <p:nvPr/>
        </p:nvSpPr>
        <p:spPr>
          <a:xfrm>
            <a:off x="287813" y="7303947"/>
            <a:ext cx="422567" cy="261610"/>
          </a:xfrm>
          <a:prstGeom prst="rect">
            <a:avLst/>
          </a:prstGeom>
          <a:noFill/>
        </p:spPr>
        <p:txBody>
          <a:bodyPr wrap="square" rtlCol="0">
            <a:spAutoFit/>
          </a:bodyPr>
          <a:lstStyle/>
          <a:p>
            <a:pPr algn="ctr"/>
            <a:r>
              <a:rPr lang="en-US" altLang="ja-JP" sz="1100" b="1" dirty="0">
                <a:latin typeface="Meiryo" panose="020B0604030504040204" pitchFamily="34" charset="-128"/>
                <a:ea typeface="Meiryo" panose="020B0604030504040204" pitchFamily="34" charset="-128"/>
                <a:cs typeface="Meiryo UI" pitchFamily="50" charset="-128"/>
              </a:rPr>
              <a:t>02</a:t>
            </a:r>
          </a:p>
        </p:txBody>
      </p:sp>
      <p:sp>
        <p:nvSpPr>
          <p:cNvPr id="68" name="テキスト ボックス 67">
            <a:extLst>
              <a:ext uri="{FF2B5EF4-FFF2-40B4-BE49-F238E27FC236}">
                <a16:creationId xmlns:a16="http://schemas.microsoft.com/office/drawing/2014/main" id="{D7BDA921-463C-D745-AEE1-63B53DA1C522}"/>
              </a:ext>
            </a:extLst>
          </p:cNvPr>
          <p:cNvSpPr txBox="1"/>
          <p:nvPr/>
        </p:nvSpPr>
        <p:spPr>
          <a:xfrm>
            <a:off x="723340" y="7311106"/>
            <a:ext cx="4294972" cy="286777"/>
          </a:xfrm>
          <a:prstGeom prst="rect">
            <a:avLst/>
          </a:prstGeom>
          <a:noFill/>
        </p:spPr>
        <p:txBody>
          <a:bodyPr wrap="square" rtlCol="0">
            <a:spAutoFit/>
          </a:bodyPr>
          <a:lstStyle/>
          <a:p>
            <a:r>
              <a:rPr lang="ja-JP" altLang="en-US" sz="1200" b="1"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商品紹介</a:t>
            </a:r>
            <a:endParaRPr lang="en-US" altLang="ja-JP" sz="1200" b="1" dirty="0">
              <a:latin typeface="Meiryo" panose="020B0604030504040204" pitchFamily="34" charset="-128"/>
              <a:ea typeface="Meiryo" panose="020B0604030504040204" pitchFamily="34" charset="-128"/>
              <a:cs typeface="Meiryo UI" pitchFamily="50" charset="-128"/>
            </a:endParaRPr>
          </a:p>
        </p:txBody>
      </p:sp>
      <p:sp>
        <p:nvSpPr>
          <p:cNvPr id="69" name="テキスト ボックス 68">
            <a:extLst>
              <a:ext uri="{FF2B5EF4-FFF2-40B4-BE49-F238E27FC236}">
                <a16:creationId xmlns:a16="http://schemas.microsoft.com/office/drawing/2014/main" id="{15EE3D48-32DD-FC4A-A882-5C7AE53F2D0A}"/>
              </a:ext>
            </a:extLst>
          </p:cNvPr>
          <p:cNvSpPr txBox="1"/>
          <p:nvPr/>
        </p:nvSpPr>
        <p:spPr>
          <a:xfrm>
            <a:off x="751814" y="7578570"/>
            <a:ext cx="5994875" cy="430887"/>
          </a:xfrm>
          <a:prstGeom prst="rect">
            <a:avLst/>
          </a:prstGeom>
          <a:noFill/>
        </p:spPr>
        <p:txBody>
          <a:bodyPr wrap="square" rtlCol="0">
            <a:spAutoFit/>
          </a:bodyPr>
          <a:lstStyle/>
          <a:p>
            <a:pPr marL="171450" indent="-171450">
              <a:buFont typeface="Wingdings" panose="05000000000000000000" pitchFamily="2" charset="2"/>
              <a:buChar char="l"/>
            </a:pPr>
            <a:r>
              <a:rPr lang="ja-JP" altLang="en-US" sz="1100" b="1"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商品画像</a:t>
            </a:r>
            <a:r>
              <a:rPr lang="en-US" altLang="ja-JP" sz="1100" b="1"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1〜</a:t>
            </a:r>
            <a:r>
              <a:rPr lang="ja-JP" altLang="en-US" sz="1100" b="1"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２点まで。画像</a:t>
            </a:r>
            <a:r>
              <a:rPr lang="ja-JP" altLang="en-US" sz="1100" b="1">
                <a:solidFill>
                  <a:prstClr val="black"/>
                </a:solidFill>
                <a:latin typeface="Meiryo UI" panose="020B0604030504040204" pitchFamily="50" charset="-128"/>
                <a:ea typeface="Meiryo UI" panose="020B0604030504040204" pitchFamily="50" charset="-128"/>
                <a:cs typeface="Meiryo UI" panose="020B0604030504040204" pitchFamily="50" charset="-128"/>
              </a:rPr>
              <a:t>、リリースご提供</a:t>
            </a:r>
            <a:r>
              <a:rPr lang="ja-JP" altLang="en-US" sz="1100" b="1"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ください。そちらをもとに制作します</a:t>
            </a:r>
            <a:endParaRPr lang="en-US" altLang="ja-JP" sz="1100" b="1" dirty="0">
              <a:solidFill>
                <a:prstClr val="black"/>
              </a:solidFill>
              <a:latin typeface="Meiryo UI" panose="020B0604030504040204" pitchFamily="50" charset="-128"/>
              <a:ea typeface="Meiryo UI" panose="020B0604030504040204" pitchFamily="50" charset="-128"/>
              <a:cs typeface="Meiryo UI" panose="020B0604030504040204" pitchFamily="50" charset="-128"/>
            </a:endParaRPr>
          </a:p>
          <a:p>
            <a:pPr marL="171450" indent="-171450">
              <a:buFont typeface="Wingdings" panose="05000000000000000000" pitchFamily="2" charset="2"/>
              <a:buChar char="l"/>
            </a:pPr>
            <a:r>
              <a:rPr lang="ja-JP" altLang="en-US" sz="1100" b="1"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告知サービスとして</a:t>
            </a:r>
            <a:r>
              <a:rPr lang="en-US" altLang="ja-JP" sz="1100" b="1"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with</a:t>
            </a:r>
            <a:r>
              <a:rPr lang="ja-JP" altLang="en-US" sz="1100" b="1"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公式</a:t>
            </a:r>
            <a:r>
              <a:rPr lang="en-US" altLang="ja-JP" sz="1100" b="1"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Twitter</a:t>
            </a:r>
            <a:r>
              <a:rPr lang="ja-JP" altLang="en-US" sz="1100" b="1"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a:t>
            </a:r>
            <a:r>
              <a:rPr lang="en-US" altLang="ja-JP" sz="1100" b="1"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Instagram</a:t>
            </a:r>
            <a:r>
              <a:rPr lang="ja-JP" altLang="en-US" sz="1100" b="1"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ストーリーズ・フィードより投稿　各</a:t>
            </a:r>
            <a:r>
              <a:rPr lang="en-US" altLang="ja-JP" sz="1100" b="1"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1</a:t>
            </a:r>
            <a:r>
              <a:rPr lang="ja-JP" altLang="en-US" sz="1100" b="1"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回</a:t>
            </a:r>
            <a:endParaRPr lang="en-US" altLang="ja-JP" sz="1100" b="1" dirty="0">
              <a:solidFill>
                <a:prstClr val="black"/>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70" name="四角形: 角を丸くする 53">
            <a:extLst>
              <a:ext uri="{FF2B5EF4-FFF2-40B4-BE49-F238E27FC236}">
                <a16:creationId xmlns:a16="http://schemas.microsoft.com/office/drawing/2014/main" id="{83286CDA-E22C-194E-9529-5A691166ACE5}"/>
              </a:ext>
            </a:extLst>
          </p:cNvPr>
          <p:cNvSpPr/>
          <p:nvPr/>
        </p:nvSpPr>
        <p:spPr>
          <a:xfrm>
            <a:off x="-99392" y="8086674"/>
            <a:ext cx="6418130" cy="292568"/>
          </a:xfrm>
          <a:prstGeom prst="roundRect">
            <a:avLst/>
          </a:prstGeom>
          <a:solidFill>
            <a:schemeClr val="tx2">
              <a:lumMod val="20000"/>
              <a:lumOff val="80000"/>
            </a:schemeClr>
          </a:solidFill>
        </p:spPr>
        <p:style>
          <a:lnRef idx="0">
            <a:schemeClr val="accent4"/>
          </a:lnRef>
          <a:fillRef idx="3">
            <a:schemeClr val="accent4"/>
          </a:fillRef>
          <a:effectRef idx="3">
            <a:schemeClr val="accent4"/>
          </a:effectRef>
          <a:fontRef idx="minor">
            <a:schemeClr val="lt1"/>
          </a:fontRef>
        </p:style>
        <p:txBody>
          <a:bodyPr rtlCol="0" anchor="ctr"/>
          <a:lstStyle/>
          <a:p>
            <a:pPr algn="ctr"/>
            <a:endParaRPr kumimoji="1" lang="ja-JP" altLang="en-US"/>
          </a:p>
        </p:txBody>
      </p:sp>
      <p:sp>
        <p:nvSpPr>
          <p:cNvPr id="71" name="楕円 54">
            <a:extLst>
              <a:ext uri="{FF2B5EF4-FFF2-40B4-BE49-F238E27FC236}">
                <a16:creationId xmlns:a16="http://schemas.microsoft.com/office/drawing/2014/main" id="{60B246EB-BDE5-5E4B-AD47-107A500EE1D2}"/>
              </a:ext>
            </a:extLst>
          </p:cNvPr>
          <p:cNvSpPr/>
          <p:nvPr/>
        </p:nvSpPr>
        <p:spPr>
          <a:xfrm>
            <a:off x="267847" y="8018701"/>
            <a:ext cx="442533" cy="442533"/>
          </a:xfrm>
          <a:prstGeom prst="ellipse">
            <a:avLst/>
          </a:prstGeom>
          <a:solidFill>
            <a:schemeClr val="bg1">
              <a:lumMod val="95000"/>
            </a:schemeClr>
          </a:solidFill>
          <a:ln w="3810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2" name="テキスト ボックス 71">
            <a:extLst>
              <a:ext uri="{FF2B5EF4-FFF2-40B4-BE49-F238E27FC236}">
                <a16:creationId xmlns:a16="http://schemas.microsoft.com/office/drawing/2014/main" id="{5FE993F7-5647-C143-9CD0-A67094811703}"/>
              </a:ext>
            </a:extLst>
          </p:cNvPr>
          <p:cNvSpPr txBox="1"/>
          <p:nvPr/>
        </p:nvSpPr>
        <p:spPr>
          <a:xfrm>
            <a:off x="287813" y="8129469"/>
            <a:ext cx="422567" cy="261610"/>
          </a:xfrm>
          <a:prstGeom prst="rect">
            <a:avLst/>
          </a:prstGeom>
          <a:noFill/>
        </p:spPr>
        <p:txBody>
          <a:bodyPr wrap="square" rtlCol="0">
            <a:spAutoFit/>
          </a:bodyPr>
          <a:lstStyle/>
          <a:p>
            <a:pPr algn="ctr"/>
            <a:r>
              <a:rPr lang="en-US" altLang="ja-JP" sz="1100" b="1" dirty="0">
                <a:latin typeface="Meiryo" panose="020B0604030504040204" pitchFamily="34" charset="-128"/>
                <a:ea typeface="Meiryo" panose="020B0604030504040204" pitchFamily="34" charset="-128"/>
                <a:cs typeface="Meiryo UI" pitchFamily="50" charset="-128"/>
              </a:rPr>
              <a:t>03</a:t>
            </a:r>
          </a:p>
        </p:txBody>
      </p:sp>
      <p:sp>
        <p:nvSpPr>
          <p:cNvPr id="73" name="テキスト ボックス 72">
            <a:extLst>
              <a:ext uri="{FF2B5EF4-FFF2-40B4-BE49-F238E27FC236}">
                <a16:creationId xmlns:a16="http://schemas.microsoft.com/office/drawing/2014/main" id="{704EB23D-6D2F-944B-9C9F-805AFB47FD52}"/>
              </a:ext>
            </a:extLst>
          </p:cNvPr>
          <p:cNvSpPr txBox="1"/>
          <p:nvPr/>
        </p:nvSpPr>
        <p:spPr>
          <a:xfrm>
            <a:off x="723340" y="8132010"/>
            <a:ext cx="4294972" cy="286777"/>
          </a:xfrm>
          <a:prstGeom prst="rect">
            <a:avLst/>
          </a:prstGeom>
          <a:noFill/>
        </p:spPr>
        <p:txBody>
          <a:bodyPr wrap="square" rtlCol="0">
            <a:spAutoFit/>
          </a:bodyPr>
          <a:lstStyle/>
          <a:p>
            <a:r>
              <a:rPr lang="ja-JP" altLang="en-US" sz="1200" b="1"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タイトルイラスト二次使用料</a:t>
            </a:r>
            <a:endParaRPr lang="en-US" altLang="ja-JP" sz="1200" b="1" dirty="0">
              <a:latin typeface="Meiryo" panose="020B0604030504040204" pitchFamily="34" charset="-128"/>
              <a:ea typeface="Meiryo" panose="020B0604030504040204" pitchFamily="34" charset="-128"/>
              <a:cs typeface="Meiryo UI" pitchFamily="50" charset="-128"/>
            </a:endParaRPr>
          </a:p>
        </p:txBody>
      </p:sp>
      <p:sp>
        <p:nvSpPr>
          <p:cNvPr id="74" name="テキスト ボックス 73">
            <a:extLst>
              <a:ext uri="{FF2B5EF4-FFF2-40B4-BE49-F238E27FC236}">
                <a16:creationId xmlns:a16="http://schemas.microsoft.com/office/drawing/2014/main" id="{F21B2F4D-C32F-5347-B3E4-5673F2B8D04E}"/>
              </a:ext>
            </a:extLst>
          </p:cNvPr>
          <p:cNvSpPr txBox="1"/>
          <p:nvPr/>
        </p:nvSpPr>
        <p:spPr>
          <a:xfrm>
            <a:off x="751815" y="8399474"/>
            <a:ext cx="3629952" cy="261610"/>
          </a:xfrm>
          <a:prstGeom prst="rect">
            <a:avLst/>
          </a:prstGeom>
          <a:noFill/>
        </p:spPr>
        <p:txBody>
          <a:bodyPr wrap="square" rtlCol="0">
            <a:spAutoFit/>
          </a:bodyPr>
          <a:lstStyle/>
          <a:p>
            <a:pPr marL="171450" indent="-171450">
              <a:buFont typeface="Wingdings" panose="05000000000000000000" pitchFamily="2" charset="2"/>
              <a:buChar char="l"/>
            </a:pPr>
            <a:r>
              <a:rPr lang="ja-JP" altLang="en-US" sz="1100" b="1">
                <a:solidFill>
                  <a:prstClr val="black"/>
                </a:solidFill>
                <a:latin typeface="Meiryo UI" panose="020B0604030504040204" pitchFamily="50" charset="-128"/>
                <a:ea typeface="Meiryo UI" panose="020B0604030504040204" pitchFamily="50" charset="-128"/>
                <a:cs typeface="Meiryo UI" panose="020B0604030504040204" pitchFamily="50" charset="-128"/>
              </a:rPr>
              <a:t>クライアント様</a:t>
            </a:r>
            <a:r>
              <a:rPr lang="en-US" altLang="ja-JP" sz="1100" b="1"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WEB</a:t>
            </a:r>
            <a:r>
              <a:rPr lang="ja-JP" altLang="en-US" sz="1100" b="1">
                <a:solidFill>
                  <a:prstClr val="black"/>
                </a:solidFill>
                <a:latin typeface="Meiryo UI" panose="020B0604030504040204" pitchFamily="50" charset="-128"/>
                <a:ea typeface="Meiryo UI" panose="020B0604030504040204" pitchFamily="50" charset="-128"/>
                <a:cs typeface="Meiryo UI" panose="020B0604030504040204" pitchFamily="50" charset="-128"/>
              </a:rPr>
              <a:t>サイト</a:t>
            </a:r>
            <a:r>
              <a:rPr lang="ja-JP" altLang="en-US" sz="1100" b="1"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・公式</a:t>
            </a:r>
            <a:r>
              <a:rPr lang="en-US" altLang="ja-JP" sz="1100" b="1"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SNS</a:t>
            </a:r>
            <a:r>
              <a:rPr lang="ja-JP" altLang="en-US" sz="1100" b="1"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にて</a:t>
            </a:r>
            <a:r>
              <a:rPr lang="en-US" altLang="ja-JP" sz="1100" b="1"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1</a:t>
            </a:r>
            <a:r>
              <a:rPr lang="ja-JP" altLang="en-US" sz="1100" b="1"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か月間</a:t>
            </a:r>
            <a:endParaRPr lang="en-US" altLang="ja-JP" sz="1100" b="1" dirty="0">
              <a:solidFill>
                <a:prstClr val="black"/>
              </a:solidFill>
              <a:latin typeface="Meiryo UI" panose="020B0604030504040204" pitchFamily="50" charset="-128"/>
              <a:ea typeface="Meiryo UI" panose="020B0604030504040204" pitchFamily="50" charset="-128"/>
              <a:cs typeface="Meiryo UI" panose="020B0604030504040204" pitchFamily="50" charset="-128"/>
            </a:endParaRPr>
          </a:p>
        </p:txBody>
      </p:sp>
      <p:pic>
        <p:nvPicPr>
          <p:cNvPr id="77" name="図 76" descr="黒い背景と白い文字&#10;&#10;自動的に生成された説明">
            <a:extLst>
              <a:ext uri="{FF2B5EF4-FFF2-40B4-BE49-F238E27FC236}">
                <a16:creationId xmlns:a16="http://schemas.microsoft.com/office/drawing/2014/main" id="{F6E000D4-7398-7241-8AA5-93F1757B2391}"/>
              </a:ext>
            </a:extLst>
          </p:cNvPr>
          <p:cNvPicPr>
            <a:picLocks noChangeAspect="1"/>
          </p:cNvPicPr>
          <p:nvPr/>
        </p:nvPicPr>
        <p:blipFill>
          <a:blip r:embed="rId5">
            <a:duotone>
              <a:schemeClr val="accent2">
                <a:shade val="45000"/>
                <a:satMod val="135000"/>
              </a:schemeClr>
              <a:prstClr val="white"/>
            </a:duotone>
          </a:blip>
          <a:stretch>
            <a:fillRect/>
          </a:stretch>
        </p:blipFill>
        <p:spPr>
          <a:xfrm>
            <a:off x="5153187" y="3334707"/>
            <a:ext cx="1397427" cy="1223279"/>
          </a:xfrm>
          <a:prstGeom prst="rect">
            <a:avLst/>
          </a:prstGeom>
        </p:spPr>
      </p:pic>
      <p:sp>
        <p:nvSpPr>
          <p:cNvPr id="78" name="正方形/長方形 77">
            <a:extLst>
              <a:ext uri="{FF2B5EF4-FFF2-40B4-BE49-F238E27FC236}">
                <a16:creationId xmlns:a16="http://schemas.microsoft.com/office/drawing/2014/main" id="{9153F0A4-9014-6D48-943C-DDF83F1D9F4A}"/>
              </a:ext>
            </a:extLst>
          </p:cNvPr>
          <p:cNvSpPr/>
          <p:nvPr/>
        </p:nvSpPr>
        <p:spPr>
          <a:xfrm>
            <a:off x="5153187" y="3604716"/>
            <a:ext cx="1397427" cy="707886"/>
          </a:xfrm>
          <a:prstGeom prst="rect">
            <a:avLst/>
          </a:prstGeom>
        </p:spPr>
        <p:txBody>
          <a:bodyPr wrap="square">
            <a:spAutoFit/>
          </a:bodyPr>
          <a:lstStyle/>
          <a:p>
            <a:pPr algn="ctr"/>
            <a:r>
              <a:rPr lang="en-US" altLang="ja-JP" sz="2000" b="1"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34.5</a:t>
            </a:r>
            <a:r>
              <a:rPr lang="ja-JP" altLang="en-US" sz="2000" b="1"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万</a:t>
            </a:r>
            <a:endParaRPr lang="en-US" altLang="ja-JP" sz="2000" b="1" dirty="0">
              <a:solidFill>
                <a:srgbClr val="FF0000"/>
              </a:solidFill>
              <a:latin typeface="Meiryo UI" panose="020B0604030504040204" pitchFamily="50" charset="-128"/>
              <a:ea typeface="Meiryo UI" panose="020B0604030504040204" pitchFamily="50" charset="-128"/>
              <a:cs typeface="Meiryo UI" panose="020B0604030504040204" pitchFamily="50" charset="-128"/>
            </a:endParaRPr>
          </a:p>
          <a:p>
            <a:pPr algn="ctr"/>
            <a:r>
              <a:rPr lang="ja-JP" altLang="en-US" sz="2000" b="1"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フォロワー</a:t>
            </a:r>
            <a:endParaRPr lang="en-US" altLang="ja-JP" sz="2000" b="1" dirty="0">
              <a:solidFill>
                <a:srgbClr val="FF0000"/>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83" name="正方形/長方形 82">
            <a:extLst>
              <a:ext uri="{FF2B5EF4-FFF2-40B4-BE49-F238E27FC236}">
                <a16:creationId xmlns:a16="http://schemas.microsoft.com/office/drawing/2014/main" id="{1C2FA924-7688-6240-9CF2-132951E3DBD3}"/>
              </a:ext>
            </a:extLst>
          </p:cNvPr>
          <p:cNvSpPr/>
          <p:nvPr/>
        </p:nvSpPr>
        <p:spPr>
          <a:xfrm>
            <a:off x="0" y="8835279"/>
            <a:ext cx="6858000" cy="337877"/>
          </a:xfrm>
          <a:prstGeom prst="rect">
            <a:avLst/>
          </a:prstGeom>
          <a:solidFill>
            <a:srgbClr val="FF90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5" name="フッター プレースホルダー 5">
            <a:extLst>
              <a:ext uri="{FF2B5EF4-FFF2-40B4-BE49-F238E27FC236}">
                <a16:creationId xmlns:a16="http://schemas.microsoft.com/office/drawing/2014/main" id="{806B30E6-EAB2-FD47-AF93-0ECD7FAED654}"/>
              </a:ext>
            </a:extLst>
          </p:cNvPr>
          <p:cNvSpPr txBox="1">
            <a:spLocks/>
          </p:cNvSpPr>
          <p:nvPr/>
        </p:nvSpPr>
        <p:spPr>
          <a:xfrm>
            <a:off x="-99392" y="8873380"/>
            <a:ext cx="2723452" cy="273330"/>
          </a:xfrm>
          <a:prstGeom prst="rect">
            <a:avLst/>
          </a:prstGeom>
        </p:spPr>
        <p:txBody>
          <a:bodyPr vert="horz" lIns="91440" tIns="45720" rIns="91440" bIns="45720" rtlCol="0" anchor="ctr"/>
          <a:lstStyle>
            <a:defPPr>
              <a:defRPr lang="ja-JP"/>
            </a:defPPr>
            <a:lvl1pPr marL="0" algn="ctr" defTabSz="914400" rtl="0" eaLnBrk="1" latinLnBrk="0" hangingPunct="1">
              <a:defRPr kumimoji="1" sz="1200"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dirty="0">
                <a:solidFill>
                  <a:schemeClr val="bg1"/>
                </a:solidFill>
              </a:rPr>
              <a:t>C-station</a:t>
            </a:r>
            <a:r>
              <a:rPr lang="ja-JP" altLang="en-US" dirty="0">
                <a:solidFill>
                  <a:schemeClr val="bg1"/>
                </a:solidFill>
              </a:rPr>
              <a:t>　</a:t>
            </a:r>
            <a:r>
              <a:rPr lang="en-US" altLang="ja-JP" dirty="0">
                <a:solidFill>
                  <a:schemeClr val="bg1"/>
                </a:solidFill>
              </a:rPr>
              <a:t>https://c.kodansha.net/</a:t>
            </a:r>
            <a:endParaRPr lang="ja-JP" altLang="en-US" dirty="0">
              <a:solidFill>
                <a:schemeClr val="bg1"/>
              </a:solidFill>
            </a:endParaRPr>
          </a:p>
        </p:txBody>
      </p:sp>
      <p:sp>
        <p:nvSpPr>
          <p:cNvPr id="86" name="正方形/長方形 85">
            <a:extLst>
              <a:ext uri="{FF2B5EF4-FFF2-40B4-BE49-F238E27FC236}">
                <a16:creationId xmlns:a16="http://schemas.microsoft.com/office/drawing/2014/main" id="{C91D1B24-F601-A741-8A0C-52442CC65BEF}"/>
              </a:ext>
            </a:extLst>
          </p:cNvPr>
          <p:cNvSpPr/>
          <p:nvPr/>
        </p:nvSpPr>
        <p:spPr>
          <a:xfrm>
            <a:off x="6223000" y="8620342"/>
            <a:ext cx="576064" cy="4907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4000" i="1">
                <a:solidFill>
                  <a:schemeClr val="bg1">
                    <a:lumMod val="75000"/>
                  </a:schemeClr>
                </a:solidFill>
                <a:latin typeface="Hiragino Kaku Gothic Std W8" charset="-128"/>
                <a:ea typeface="Hiragino Kaku Gothic Std W8" charset="-128"/>
                <a:cs typeface="Hiragino Kaku Gothic Std W8" charset="-128"/>
              </a:rPr>
              <a:t>７</a:t>
            </a:r>
            <a:endParaRPr kumimoji="1" lang="ja-JP" altLang="en-US" sz="4000" i="1" dirty="0">
              <a:solidFill>
                <a:schemeClr val="bg1">
                  <a:lumMod val="75000"/>
                </a:schemeClr>
              </a:solidFill>
              <a:latin typeface="Hiragino Kaku Gothic Std W8" charset="-128"/>
              <a:ea typeface="Hiragino Kaku Gothic Std W8" charset="-128"/>
              <a:cs typeface="Hiragino Kaku Gothic Std W8" charset="-128"/>
            </a:endParaRPr>
          </a:p>
        </p:txBody>
      </p:sp>
      <p:sp>
        <p:nvSpPr>
          <p:cNvPr id="56" name="正方形/長方形 55">
            <a:extLst>
              <a:ext uri="{FF2B5EF4-FFF2-40B4-BE49-F238E27FC236}">
                <a16:creationId xmlns:a16="http://schemas.microsoft.com/office/drawing/2014/main" id="{F31359BD-DD80-4651-8F97-58C764EFD04E}"/>
              </a:ext>
            </a:extLst>
          </p:cNvPr>
          <p:cNvSpPr/>
          <p:nvPr/>
        </p:nvSpPr>
        <p:spPr>
          <a:xfrm>
            <a:off x="5143642" y="8898632"/>
            <a:ext cx="946093" cy="230832"/>
          </a:xfrm>
          <a:prstGeom prst="rect">
            <a:avLst/>
          </a:prstGeom>
        </p:spPr>
        <p:txBody>
          <a:bodyPr wrap="none">
            <a:spAutoFit/>
          </a:bodyPr>
          <a:lstStyle/>
          <a:p>
            <a:r>
              <a:rPr lang="en-US" altLang="ja-JP" sz="900" dirty="0">
                <a:solidFill>
                  <a:schemeClr val="bg1"/>
                </a:solidFill>
              </a:rPr>
              <a:t>ℂ2020</a:t>
            </a:r>
            <a:r>
              <a:rPr lang="ja-JP" altLang="en-US" sz="900" dirty="0">
                <a:solidFill>
                  <a:schemeClr val="bg1"/>
                </a:solidFill>
              </a:rPr>
              <a:t>　講談社</a:t>
            </a:r>
          </a:p>
        </p:txBody>
      </p:sp>
      <p:cxnSp>
        <p:nvCxnSpPr>
          <p:cNvPr id="57" name="直線コネクタ 56">
            <a:extLst>
              <a:ext uri="{FF2B5EF4-FFF2-40B4-BE49-F238E27FC236}">
                <a16:creationId xmlns:a16="http://schemas.microsoft.com/office/drawing/2014/main" id="{18E4672D-03C7-4F6F-B353-79F2DFA93E6E}"/>
              </a:ext>
            </a:extLst>
          </p:cNvPr>
          <p:cNvCxnSpPr>
            <a:cxnSpLocks/>
          </p:cNvCxnSpPr>
          <p:nvPr/>
        </p:nvCxnSpPr>
        <p:spPr>
          <a:xfrm>
            <a:off x="0" y="8784773"/>
            <a:ext cx="6017624" cy="0"/>
          </a:xfrm>
          <a:prstGeom prst="line">
            <a:avLst/>
          </a:prstGeom>
          <a:ln w="38100">
            <a:solidFill>
              <a:srgbClr val="FF90CD"/>
            </a:solidFill>
          </a:ln>
        </p:spPr>
        <p:style>
          <a:lnRef idx="1">
            <a:schemeClr val="accent1"/>
          </a:lnRef>
          <a:fillRef idx="0">
            <a:schemeClr val="accent1"/>
          </a:fillRef>
          <a:effectRef idx="0">
            <a:schemeClr val="accent1"/>
          </a:effectRef>
          <a:fontRef idx="minor">
            <a:schemeClr val="tx1"/>
          </a:fontRef>
        </p:style>
      </p:cxnSp>
      <p:sp>
        <p:nvSpPr>
          <p:cNvPr id="58" name="正方形/長方形 57">
            <a:extLst>
              <a:ext uri="{FF2B5EF4-FFF2-40B4-BE49-F238E27FC236}">
                <a16:creationId xmlns:a16="http://schemas.microsoft.com/office/drawing/2014/main" id="{73AA994E-1B44-46E0-808C-F2705F3C61C0}"/>
              </a:ext>
            </a:extLst>
          </p:cNvPr>
          <p:cNvSpPr/>
          <p:nvPr/>
        </p:nvSpPr>
        <p:spPr>
          <a:xfrm flipV="1">
            <a:off x="116633" y="18538"/>
            <a:ext cx="2397967" cy="32403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kumimoji="1" lang="ja-JP" altLang="en-US" sz="900" dirty="0">
              <a:solidFill>
                <a:srgbClr val="FF66CC"/>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5" name="正方形/長方形 74">
            <a:extLst>
              <a:ext uri="{FF2B5EF4-FFF2-40B4-BE49-F238E27FC236}">
                <a16:creationId xmlns:a16="http://schemas.microsoft.com/office/drawing/2014/main" id="{A1EAAE81-F5A0-4295-8E2C-1F5585BEDCCD}"/>
              </a:ext>
            </a:extLst>
          </p:cNvPr>
          <p:cNvSpPr/>
          <p:nvPr/>
        </p:nvSpPr>
        <p:spPr>
          <a:xfrm>
            <a:off x="0" y="0"/>
            <a:ext cx="6885385" cy="1400799"/>
          </a:xfrm>
          <a:prstGeom prst="rect">
            <a:avLst/>
          </a:prstGeom>
          <a:solidFill>
            <a:srgbClr val="FF90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300"/>
              </a:spcBef>
              <a:spcAft>
                <a:spcPts val="300"/>
              </a:spcAft>
            </a:pPr>
            <a:endParaRPr kumimoji="1" lang="ja-JP" altLang="en-US">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6" name="正方形/長方形 75">
            <a:extLst>
              <a:ext uri="{FF2B5EF4-FFF2-40B4-BE49-F238E27FC236}">
                <a16:creationId xmlns:a16="http://schemas.microsoft.com/office/drawing/2014/main" id="{431DCD24-5113-4D54-AE36-A5320B84768C}"/>
              </a:ext>
            </a:extLst>
          </p:cNvPr>
          <p:cNvSpPr/>
          <p:nvPr/>
        </p:nvSpPr>
        <p:spPr>
          <a:xfrm>
            <a:off x="238885" y="100075"/>
            <a:ext cx="2275715" cy="2922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en-US" altLang="ja-JP" sz="1100"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with online </a:t>
            </a:r>
            <a:r>
              <a:rPr kumimoji="1" lang="ja-JP" altLang="en-US" sz="1100"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のマンガがすごい！</a:t>
            </a:r>
          </a:p>
        </p:txBody>
      </p:sp>
      <p:grpSp>
        <p:nvGrpSpPr>
          <p:cNvPr id="97" name="グループ化 96">
            <a:extLst>
              <a:ext uri="{FF2B5EF4-FFF2-40B4-BE49-F238E27FC236}">
                <a16:creationId xmlns:a16="http://schemas.microsoft.com/office/drawing/2014/main" id="{9DAA26C7-FB17-4640-8F36-FBBACF73F353}"/>
              </a:ext>
            </a:extLst>
          </p:cNvPr>
          <p:cNvGrpSpPr/>
          <p:nvPr/>
        </p:nvGrpSpPr>
        <p:grpSpPr>
          <a:xfrm>
            <a:off x="95902" y="75692"/>
            <a:ext cx="6664234" cy="1270342"/>
            <a:chOff x="95902" y="45212"/>
            <a:chExt cx="6664234" cy="1270342"/>
          </a:xfrm>
        </p:grpSpPr>
        <p:cxnSp>
          <p:nvCxnSpPr>
            <p:cNvPr id="98" name="直線コネクタ 97">
              <a:extLst>
                <a:ext uri="{FF2B5EF4-FFF2-40B4-BE49-F238E27FC236}">
                  <a16:creationId xmlns:a16="http://schemas.microsoft.com/office/drawing/2014/main" id="{4B2C8FDD-6B91-4320-AA3C-116FCDBEA5C8}"/>
                </a:ext>
              </a:extLst>
            </p:cNvPr>
            <p:cNvCxnSpPr>
              <a:cxnSpLocks/>
            </p:cNvCxnSpPr>
            <p:nvPr/>
          </p:nvCxnSpPr>
          <p:spPr>
            <a:xfrm>
              <a:off x="95902" y="45212"/>
              <a:ext cx="0" cy="1270342"/>
            </a:xfrm>
            <a:prstGeom prst="line">
              <a:avLst/>
            </a:prstGeom>
            <a:ln w="76200" cap="rnd">
              <a:solidFill>
                <a:schemeClr val="bg1"/>
              </a:solidFill>
              <a:prstDash val="sysDot"/>
              <a:round/>
            </a:ln>
          </p:spPr>
          <p:style>
            <a:lnRef idx="1">
              <a:schemeClr val="accent1"/>
            </a:lnRef>
            <a:fillRef idx="0">
              <a:schemeClr val="accent1"/>
            </a:fillRef>
            <a:effectRef idx="0">
              <a:schemeClr val="accent1"/>
            </a:effectRef>
            <a:fontRef idx="minor">
              <a:schemeClr val="tx1"/>
            </a:fontRef>
          </p:style>
        </p:cxnSp>
        <p:cxnSp>
          <p:nvCxnSpPr>
            <p:cNvPr id="99" name="直線コネクタ 98">
              <a:extLst>
                <a:ext uri="{FF2B5EF4-FFF2-40B4-BE49-F238E27FC236}">
                  <a16:creationId xmlns:a16="http://schemas.microsoft.com/office/drawing/2014/main" id="{A888EF1D-8C55-4B91-9FD4-60ECF2DAC782}"/>
                </a:ext>
              </a:extLst>
            </p:cNvPr>
            <p:cNvCxnSpPr>
              <a:cxnSpLocks/>
            </p:cNvCxnSpPr>
            <p:nvPr/>
          </p:nvCxnSpPr>
          <p:spPr>
            <a:xfrm>
              <a:off x="6760136" y="45212"/>
              <a:ext cx="0" cy="1270342"/>
            </a:xfrm>
            <a:prstGeom prst="line">
              <a:avLst/>
            </a:prstGeom>
            <a:ln w="76200" cap="rnd">
              <a:solidFill>
                <a:schemeClr val="bg1"/>
              </a:solidFill>
              <a:prstDash val="sysDot"/>
              <a:round/>
            </a:ln>
          </p:spPr>
          <p:style>
            <a:lnRef idx="1">
              <a:schemeClr val="accent1"/>
            </a:lnRef>
            <a:fillRef idx="0">
              <a:schemeClr val="accent1"/>
            </a:fillRef>
            <a:effectRef idx="0">
              <a:schemeClr val="accent1"/>
            </a:effectRef>
            <a:fontRef idx="minor">
              <a:schemeClr val="tx1"/>
            </a:fontRef>
          </p:style>
        </p:cxnSp>
        <p:cxnSp>
          <p:nvCxnSpPr>
            <p:cNvPr id="100" name="直線コネクタ 99">
              <a:extLst>
                <a:ext uri="{FF2B5EF4-FFF2-40B4-BE49-F238E27FC236}">
                  <a16:creationId xmlns:a16="http://schemas.microsoft.com/office/drawing/2014/main" id="{BC408440-58B7-446F-B16E-7015A511AB78}"/>
                </a:ext>
              </a:extLst>
            </p:cNvPr>
            <p:cNvCxnSpPr>
              <a:cxnSpLocks/>
            </p:cNvCxnSpPr>
            <p:nvPr/>
          </p:nvCxnSpPr>
          <p:spPr>
            <a:xfrm>
              <a:off x="230694" y="1271099"/>
              <a:ext cx="6529442" cy="0"/>
            </a:xfrm>
            <a:prstGeom prst="line">
              <a:avLst/>
            </a:prstGeom>
            <a:ln w="76200" cap="rnd">
              <a:solidFill>
                <a:schemeClr val="bg1"/>
              </a:solidFill>
              <a:prstDash val="sysDot"/>
              <a:round/>
            </a:ln>
          </p:spPr>
          <p:style>
            <a:lnRef idx="1">
              <a:schemeClr val="accent1"/>
            </a:lnRef>
            <a:fillRef idx="0">
              <a:schemeClr val="accent1"/>
            </a:fillRef>
            <a:effectRef idx="0">
              <a:schemeClr val="accent1"/>
            </a:effectRef>
            <a:fontRef idx="minor">
              <a:schemeClr val="tx1"/>
            </a:fontRef>
          </p:style>
        </p:cxnSp>
      </p:grpSp>
      <p:cxnSp>
        <p:nvCxnSpPr>
          <p:cNvPr id="101" name="直線コネクタ 100">
            <a:extLst>
              <a:ext uri="{FF2B5EF4-FFF2-40B4-BE49-F238E27FC236}">
                <a16:creationId xmlns:a16="http://schemas.microsoft.com/office/drawing/2014/main" id="{0BB98A8B-51E0-4CFD-9475-AE23E9AF97DE}"/>
              </a:ext>
            </a:extLst>
          </p:cNvPr>
          <p:cNvCxnSpPr>
            <a:cxnSpLocks/>
          </p:cNvCxnSpPr>
          <p:nvPr/>
        </p:nvCxnSpPr>
        <p:spPr>
          <a:xfrm>
            <a:off x="2447636" y="234275"/>
            <a:ext cx="295508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02" name="図 101" descr="プレート が含まれている画像&#10;&#10;自動的に生成された説明">
            <a:extLst>
              <a:ext uri="{FF2B5EF4-FFF2-40B4-BE49-F238E27FC236}">
                <a16:creationId xmlns:a16="http://schemas.microsoft.com/office/drawing/2014/main" id="{27AD38C1-BC17-41AA-B8C4-F4872220DDA6}"/>
              </a:ext>
            </a:extLst>
          </p:cNvPr>
          <p:cNvPicPr>
            <a:picLocks noChangeAspect="1"/>
          </p:cNvPicPr>
          <p:nvPr/>
        </p:nvPicPr>
        <p:blipFill>
          <a:blip r:embed="rId6"/>
          <a:stretch>
            <a:fillRect/>
          </a:stretch>
        </p:blipFill>
        <p:spPr>
          <a:xfrm>
            <a:off x="5511199" y="131743"/>
            <a:ext cx="1069833" cy="342038"/>
          </a:xfrm>
          <a:prstGeom prst="rect">
            <a:avLst/>
          </a:prstGeom>
        </p:spPr>
      </p:pic>
      <p:sp>
        <p:nvSpPr>
          <p:cNvPr id="103" name="テキスト ボックス 102">
            <a:extLst>
              <a:ext uri="{FF2B5EF4-FFF2-40B4-BE49-F238E27FC236}">
                <a16:creationId xmlns:a16="http://schemas.microsoft.com/office/drawing/2014/main" id="{CEE0F8BE-D3B7-43AA-9978-70E9E8604651}"/>
              </a:ext>
            </a:extLst>
          </p:cNvPr>
          <p:cNvSpPr txBox="1"/>
          <p:nvPr/>
        </p:nvSpPr>
        <p:spPr>
          <a:xfrm>
            <a:off x="204378" y="438046"/>
            <a:ext cx="6522173" cy="892552"/>
          </a:xfrm>
          <a:prstGeom prst="rect">
            <a:avLst/>
          </a:prstGeom>
          <a:noFill/>
        </p:spPr>
        <p:txBody>
          <a:bodyPr wrap="square" rtlCol="0">
            <a:spAutoFit/>
          </a:bodyPr>
          <a:lstStyle/>
          <a:p>
            <a:r>
              <a:rPr kumimoji="1" lang="ja-JP" altLang="en-US" sz="2400" b="1"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a:t>
            </a:r>
            <a:r>
              <a:rPr kumimoji="1" lang="en-US" altLang="ja-JP" sz="2400" b="1" dirty="0" err="1">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rikka</a:t>
            </a:r>
            <a:r>
              <a:rPr kumimoji="1" lang="ja-JP" altLang="en-US" sz="2400" b="1"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の恋愛メモランダム」</a:t>
            </a:r>
          </a:p>
          <a:p>
            <a:r>
              <a:rPr kumimoji="1" lang="ja-JP" altLang="en-US" sz="2800" b="1"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タイアップメニュー</a:t>
            </a:r>
          </a:p>
        </p:txBody>
      </p:sp>
      <p:sp>
        <p:nvSpPr>
          <p:cNvPr id="95" name="フローチャート: 代替処理 94">
            <a:extLst>
              <a:ext uri="{FF2B5EF4-FFF2-40B4-BE49-F238E27FC236}">
                <a16:creationId xmlns:a16="http://schemas.microsoft.com/office/drawing/2014/main" id="{AB330EFA-C110-4B48-A184-523E5C10590D}"/>
              </a:ext>
            </a:extLst>
          </p:cNvPr>
          <p:cNvSpPr/>
          <p:nvPr/>
        </p:nvSpPr>
        <p:spPr>
          <a:xfrm>
            <a:off x="116633" y="2547088"/>
            <a:ext cx="1776984" cy="296335"/>
          </a:xfrm>
          <a:prstGeom prst="flowChartAlternateProcess">
            <a:avLst/>
          </a:prstGeom>
          <a:ln/>
        </p:spPr>
        <p:style>
          <a:lnRef idx="0">
            <a:schemeClr val="accent6"/>
          </a:lnRef>
          <a:fillRef idx="3">
            <a:schemeClr val="accent6"/>
          </a:fillRef>
          <a:effectRef idx="3">
            <a:schemeClr val="accent6"/>
          </a:effectRef>
          <a:fontRef idx="minor">
            <a:schemeClr val="lt1"/>
          </a:fontRef>
        </p:style>
        <p:txBody>
          <a:bodyPr rtlCol="0" anchor="ctr"/>
          <a:lstStyle/>
          <a:p>
            <a:pPr algn="ctr"/>
            <a:endParaRPr kumimoji="1" lang="ja-JP" altLang="en-US"/>
          </a:p>
        </p:txBody>
      </p:sp>
      <p:sp>
        <p:nvSpPr>
          <p:cNvPr id="96" name="テキスト ボックス 95">
            <a:extLst>
              <a:ext uri="{FF2B5EF4-FFF2-40B4-BE49-F238E27FC236}">
                <a16:creationId xmlns:a16="http://schemas.microsoft.com/office/drawing/2014/main" id="{301C566B-29D8-4A7E-8E98-69B00D5C7109}"/>
              </a:ext>
            </a:extLst>
          </p:cNvPr>
          <p:cNvSpPr txBox="1"/>
          <p:nvPr/>
        </p:nvSpPr>
        <p:spPr>
          <a:xfrm>
            <a:off x="116633" y="2581813"/>
            <a:ext cx="1776984" cy="261610"/>
          </a:xfrm>
          <a:prstGeom prst="rect">
            <a:avLst/>
          </a:prstGeom>
          <a:solidFill>
            <a:srgbClr val="00B050"/>
          </a:solidFill>
        </p:spPr>
        <p:txBody>
          <a:bodyPr wrap="square" rtlCol="0">
            <a:spAutoFit/>
          </a:bodyPr>
          <a:lstStyle/>
          <a:p>
            <a:pPr algn="ctr"/>
            <a:r>
              <a:rPr kumimoji="1" lang="ja-JP" altLang="en-US" sz="1100" b="1" dirty="0">
                <a:solidFill>
                  <a:schemeClr val="bg1"/>
                </a:solidFill>
                <a:latin typeface="Meiryo" panose="020B0604030504040204" pitchFamily="34" charset="-128"/>
                <a:ea typeface="Meiryo" panose="020B0604030504040204" pitchFamily="34" charset="-128"/>
              </a:rPr>
              <a:t>展開イメージ</a:t>
            </a:r>
          </a:p>
        </p:txBody>
      </p:sp>
      <p:sp>
        <p:nvSpPr>
          <p:cNvPr id="106" name="正方形/長方形 105">
            <a:extLst>
              <a:ext uri="{FF2B5EF4-FFF2-40B4-BE49-F238E27FC236}">
                <a16:creationId xmlns:a16="http://schemas.microsoft.com/office/drawing/2014/main" id="{90626A13-11DC-43B6-9991-C6C9BCF1DDFF}"/>
              </a:ext>
            </a:extLst>
          </p:cNvPr>
          <p:cNvSpPr/>
          <p:nvPr/>
        </p:nvSpPr>
        <p:spPr>
          <a:xfrm>
            <a:off x="272688" y="4639057"/>
            <a:ext cx="1251170" cy="655515"/>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7" name="正方形/長方形 106">
            <a:extLst>
              <a:ext uri="{FF2B5EF4-FFF2-40B4-BE49-F238E27FC236}">
                <a16:creationId xmlns:a16="http://schemas.microsoft.com/office/drawing/2014/main" id="{88FA901D-76FA-46D9-9D37-844E8B9998F9}"/>
              </a:ext>
            </a:extLst>
          </p:cNvPr>
          <p:cNvSpPr/>
          <p:nvPr/>
        </p:nvSpPr>
        <p:spPr>
          <a:xfrm>
            <a:off x="360984" y="4091058"/>
            <a:ext cx="1087469" cy="453981"/>
          </a:xfrm>
          <a:prstGeom prst="rect">
            <a:avLst/>
          </a:prstGeom>
          <a:solidFill>
            <a:schemeClr val="tx1">
              <a:lumMod val="65000"/>
              <a:lumOff val="35000"/>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800" b="1" dirty="0">
                <a:latin typeface="Meiryo" panose="020B0604030504040204" pitchFamily="34" charset="-128"/>
                <a:ea typeface="Meiryo" panose="020B0604030504040204" pitchFamily="34" charset="-128"/>
              </a:rPr>
              <a:t>タイトルイラスト</a:t>
            </a:r>
          </a:p>
          <a:p>
            <a:pPr algn="ctr"/>
            <a:r>
              <a:rPr lang="en-US" altLang="ja-JP" sz="800" b="1" dirty="0">
                <a:latin typeface="Meiryo" panose="020B0604030504040204" pitchFamily="34" charset="-128"/>
                <a:ea typeface="Meiryo" panose="020B0604030504040204" pitchFamily="34" charset="-128"/>
              </a:rPr>
              <a:t>1</a:t>
            </a:r>
            <a:r>
              <a:rPr lang="ja-JP" altLang="en-US" sz="800" b="1" dirty="0">
                <a:latin typeface="Meiryo" panose="020B0604030504040204" pitchFamily="34" charset="-128"/>
                <a:ea typeface="Meiryo" panose="020B0604030504040204" pitchFamily="34" charset="-128"/>
              </a:rPr>
              <a:t>カット描き下ろし</a:t>
            </a:r>
          </a:p>
          <a:p>
            <a:pPr algn="ctr"/>
            <a:r>
              <a:rPr lang="en-US" altLang="ja-JP" sz="800" b="1" dirty="0">
                <a:latin typeface="Meiryo" panose="020B0604030504040204" pitchFamily="34" charset="-128"/>
                <a:ea typeface="Meiryo" panose="020B0604030504040204" pitchFamily="34" charset="-128"/>
              </a:rPr>
              <a:t>(</a:t>
            </a:r>
            <a:r>
              <a:rPr lang="ja-JP" altLang="en-US" sz="800" b="1" dirty="0">
                <a:latin typeface="Meiryo" panose="020B0604030504040204" pitchFamily="34" charset="-128"/>
                <a:ea typeface="Meiryo" panose="020B0604030504040204" pitchFamily="34" charset="-128"/>
              </a:rPr>
              <a:t>カラー</a:t>
            </a:r>
            <a:r>
              <a:rPr lang="en-US" altLang="ja-JP" sz="800" b="1" dirty="0">
                <a:latin typeface="Meiryo" panose="020B0604030504040204" pitchFamily="34" charset="-128"/>
                <a:ea typeface="Meiryo" panose="020B0604030504040204" pitchFamily="34" charset="-128"/>
              </a:rPr>
              <a:t>)</a:t>
            </a:r>
          </a:p>
        </p:txBody>
      </p:sp>
      <p:sp>
        <p:nvSpPr>
          <p:cNvPr id="108" name="ストライプ矢印 31">
            <a:extLst>
              <a:ext uri="{FF2B5EF4-FFF2-40B4-BE49-F238E27FC236}">
                <a16:creationId xmlns:a16="http://schemas.microsoft.com/office/drawing/2014/main" id="{FF5CFAD1-3B1F-4530-B578-47BAC015D13E}"/>
              </a:ext>
            </a:extLst>
          </p:cNvPr>
          <p:cNvSpPr/>
          <p:nvPr/>
        </p:nvSpPr>
        <p:spPr>
          <a:xfrm>
            <a:off x="1601433" y="4642944"/>
            <a:ext cx="846203" cy="689387"/>
          </a:xfrm>
          <a:prstGeom prst="stripedRight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9" name="ストライプ矢印 31">
            <a:extLst>
              <a:ext uri="{FF2B5EF4-FFF2-40B4-BE49-F238E27FC236}">
                <a16:creationId xmlns:a16="http://schemas.microsoft.com/office/drawing/2014/main" id="{6307A93A-1222-4E49-B3E1-BA6E6A02A45F}"/>
              </a:ext>
            </a:extLst>
          </p:cNvPr>
          <p:cNvSpPr/>
          <p:nvPr/>
        </p:nvSpPr>
        <p:spPr>
          <a:xfrm rot="10800000">
            <a:off x="3993905" y="3655619"/>
            <a:ext cx="1116605" cy="908255"/>
          </a:xfrm>
          <a:prstGeom prst="stripedRight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1" name="テキスト ボックス 80">
            <a:extLst>
              <a:ext uri="{FF2B5EF4-FFF2-40B4-BE49-F238E27FC236}">
                <a16:creationId xmlns:a16="http://schemas.microsoft.com/office/drawing/2014/main" id="{D55CBEFB-8EE5-4249-9E5A-3C520A391A1E}"/>
              </a:ext>
            </a:extLst>
          </p:cNvPr>
          <p:cNvSpPr txBox="1"/>
          <p:nvPr/>
        </p:nvSpPr>
        <p:spPr>
          <a:xfrm>
            <a:off x="4202273" y="3944937"/>
            <a:ext cx="635971" cy="338554"/>
          </a:xfrm>
          <a:prstGeom prst="rect">
            <a:avLst/>
          </a:prstGeom>
          <a:noFill/>
        </p:spPr>
        <p:txBody>
          <a:bodyPr wrap="square" rtlCol="0">
            <a:spAutoFit/>
          </a:bodyPr>
          <a:lstStyle/>
          <a:p>
            <a:pPr algn="ctr"/>
            <a:r>
              <a:rPr lang="ja-JP" altLang="en-US" sz="1600" b="1" dirty="0">
                <a:solidFill>
                  <a:schemeClr val="bg1"/>
                </a:solidFill>
                <a:latin typeface="Meiryo UI" panose="020B0604030504040204" pitchFamily="50" charset="-128"/>
                <a:ea typeface="Meiryo UI" panose="020B0604030504040204" pitchFamily="50" charset="-128"/>
                <a:cs typeface="Meiryo UI" panose="020B0604030504040204" pitchFamily="50" charset="-128"/>
              </a:rPr>
              <a:t>誘導</a:t>
            </a:r>
            <a:endParaRPr lang="en-US" altLang="ja-JP" sz="1600" b="1" dirty="0">
              <a:solidFill>
                <a:schemeClr val="bg1"/>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10" name="正方形/長方形 109">
            <a:extLst>
              <a:ext uri="{FF2B5EF4-FFF2-40B4-BE49-F238E27FC236}">
                <a16:creationId xmlns:a16="http://schemas.microsoft.com/office/drawing/2014/main" id="{077980B9-E8D3-4ABA-A091-50A8C806AD23}"/>
              </a:ext>
            </a:extLst>
          </p:cNvPr>
          <p:cNvSpPr/>
          <p:nvPr/>
        </p:nvSpPr>
        <p:spPr>
          <a:xfrm>
            <a:off x="2713744" y="2707659"/>
            <a:ext cx="1283743" cy="594094"/>
          </a:xfrm>
          <a:prstGeom prst="rect">
            <a:avLst/>
          </a:prstGeom>
          <a:solidFill>
            <a:schemeClr val="tx1">
              <a:lumMod val="65000"/>
              <a:lumOff val="35000"/>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800" b="1" dirty="0">
                <a:latin typeface="Meiryo" panose="020B0604030504040204" pitchFamily="34" charset="-128"/>
                <a:ea typeface="Meiryo" panose="020B0604030504040204" pitchFamily="34" charset="-128"/>
              </a:rPr>
              <a:t>クライアント様</a:t>
            </a:r>
            <a:endParaRPr lang="en-US" altLang="ja-JP" sz="800" b="1" dirty="0">
              <a:latin typeface="Meiryo" panose="020B0604030504040204" pitchFamily="34" charset="-128"/>
              <a:ea typeface="Meiryo" panose="020B0604030504040204" pitchFamily="34" charset="-128"/>
            </a:endParaRPr>
          </a:p>
          <a:p>
            <a:pPr algn="ctr"/>
            <a:r>
              <a:rPr lang="ja-JP" altLang="en-US" sz="800" b="1" dirty="0">
                <a:latin typeface="Meiryo" panose="020B0604030504040204" pitchFamily="34" charset="-128"/>
                <a:ea typeface="Meiryo" panose="020B0604030504040204" pitchFamily="34" charset="-128"/>
              </a:rPr>
              <a:t>商品紹介も</a:t>
            </a:r>
          </a:p>
          <a:p>
            <a:pPr algn="ctr"/>
            <a:r>
              <a:rPr lang="ja-JP" altLang="en-US" sz="800" b="1" dirty="0">
                <a:latin typeface="Meiryo" panose="020B0604030504040204" pitchFamily="34" charset="-128"/>
                <a:ea typeface="Meiryo" panose="020B0604030504040204" pitchFamily="34" charset="-128"/>
              </a:rPr>
              <a:t>ページ内に掲載</a:t>
            </a:r>
            <a:endParaRPr lang="en-US" altLang="ja-JP" sz="800" b="1" dirty="0">
              <a:latin typeface="Meiryo" panose="020B0604030504040204" pitchFamily="34" charset="-128"/>
              <a:ea typeface="Meiryo" panose="020B0604030504040204" pitchFamily="34" charset="-128"/>
            </a:endParaRPr>
          </a:p>
          <a:p>
            <a:pPr algn="ctr"/>
            <a:r>
              <a:rPr lang="ja-JP" altLang="en-US" sz="800" b="1" dirty="0">
                <a:latin typeface="Meiryo" panose="020B0604030504040204" pitchFamily="34" charset="-128"/>
                <a:ea typeface="Meiryo" panose="020B0604030504040204" pitchFamily="34" charset="-128"/>
              </a:rPr>
              <a:t>（モノクロ・</a:t>
            </a:r>
            <a:r>
              <a:rPr lang="en-US" altLang="ja-JP" sz="800" b="1" dirty="0">
                <a:latin typeface="Meiryo" panose="020B0604030504040204" pitchFamily="34" charset="-128"/>
                <a:ea typeface="Meiryo" panose="020B0604030504040204" pitchFamily="34" charset="-128"/>
              </a:rPr>
              <a:t>6</a:t>
            </a:r>
            <a:r>
              <a:rPr lang="ja-JP" altLang="en-US" sz="800" b="1" dirty="0">
                <a:latin typeface="Meiryo" panose="020B0604030504040204" pitchFamily="34" charset="-128"/>
                <a:ea typeface="Meiryo" panose="020B0604030504040204" pitchFamily="34" charset="-128"/>
              </a:rPr>
              <a:t>枚分）</a:t>
            </a:r>
          </a:p>
        </p:txBody>
      </p:sp>
      <p:sp>
        <p:nvSpPr>
          <p:cNvPr id="111" name="四角形: 角を丸くする 16">
            <a:extLst>
              <a:ext uri="{FF2B5EF4-FFF2-40B4-BE49-F238E27FC236}">
                <a16:creationId xmlns:a16="http://schemas.microsoft.com/office/drawing/2014/main" id="{6E22B558-F48A-467C-8EEA-81BE09D22CAC}"/>
              </a:ext>
            </a:extLst>
          </p:cNvPr>
          <p:cNvSpPr/>
          <p:nvPr/>
        </p:nvSpPr>
        <p:spPr>
          <a:xfrm>
            <a:off x="4541963" y="603950"/>
            <a:ext cx="937467" cy="521524"/>
          </a:xfrm>
          <a:prstGeom prst="roundRect">
            <a:avLst/>
          </a:prstGeom>
          <a:solidFill>
            <a:schemeClr val="bg1"/>
          </a:solidFill>
          <a:ln w="28575">
            <a:solidFill>
              <a:srgbClr val="FF69B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2" name="テキスト ボックス 111">
            <a:extLst>
              <a:ext uri="{FF2B5EF4-FFF2-40B4-BE49-F238E27FC236}">
                <a16:creationId xmlns:a16="http://schemas.microsoft.com/office/drawing/2014/main" id="{5DFDCAAE-1EF8-4A3B-AB79-4EC2FC494DC7}"/>
              </a:ext>
            </a:extLst>
          </p:cNvPr>
          <p:cNvSpPr txBox="1"/>
          <p:nvPr/>
        </p:nvSpPr>
        <p:spPr>
          <a:xfrm>
            <a:off x="4541963" y="656487"/>
            <a:ext cx="937467" cy="430887"/>
          </a:xfrm>
          <a:prstGeom prst="rect">
            <a:avLst/>
          </a:prstGeom>
          <a:noFill/>
        </p:spPr>
        <p:txBody>
          <a:bodyPr wrap="square" rtlCol="0">
            <a:spAutoFit/>
          </a:bodyPr>
          <a:lstStyle/>
          <a:p>
            <a:pPr algn="ctr"/>
            <a:r>
              <a:rPr lang="ja-JP" altLang="en-US" sz="1100" b="1" dirty="0">
                <a:solidFill>
                  <a:srgbClr val="00B050"/>
                </a:solidFill>
                <a:latin typeface="Meiryo" panose="020B0604030504040204" pitchFamily="34" charset="-128"/>
                <a:ea typeface="Meiryo" panose="020B0604030504040204" pitchFamily="34" charset="-128"/>
                <a:cs typeface="Meiryo UI" pitchFamily="50" charset="-128"/>
              </a:rPr>
              <a:t>マンガで</a:t>
            </a:r>
            <a:endParaRPr lang="en-US" altLang="ja-JP" sz="1100" b="1" dirty="0">
              <a:solidFill>
                <a:srgbClr val="00B050"/>
              </a:solidFill>
              <a:latin typeface="Meiryo" panose="020B0604030504040204" pitchFamily="34" charset="-128"/>
              <a:ea typeface="Meiryo" panose="020B0604030504040204" pitchFamily="34" charset="-128"/>
              <a:cs typeface="Meiryo UI" pitchFamily="50" charset="-128"/>
            </a:endParaRPr>
          </a:p>
          <a:p>
            <a:pPr algn="ctr"/>
            <a:r>
              <a:rPr lang="ja-JP" altLang="en-US" sz="1100" b="1" dirty="0">
                <a:solidFill>
                  <a:srgbClr val="00B050"/>
                </a:solidFill>
                <a:latin typeface="Meiryo" panose="020B0604030504040204" pitchFamily="34" charset="-128"/>
                <a:ea typeface="Meiryo" panose="020B0604030504040204" pitchFamily="34" charset="-128"/>
                <a:cs typeface="Meiryo UI" pitchFamily="50" charset="-128"/>
              </a:rPr>
              <a:t>興味喚起</a:t>
            </a:r>
            <a:endParaRPr lang="en-US" altLang="ja-JP" sz="1100" b="1" dirty="0">
              <a:solidFill>
                <a:srgbClr val="00B050"/>
              </a:solidFill>
              <a:latin typeface="Meiryo" panose="020B0604030504040204" pitchFamily="34" charset="-128"/>
              <a:ea typeface="Meiryo" panose="020B0604030504040204" pitchFamily="34" charset="-128"/>
              <a:cs typeface="Meiryo UI" pitchFamily="50" charset="-128"/>
            </a:endParaRPr>
          </a:p>
        </p:txBody>
      </p:sp>
      <p:sp>
        <p:nvSpPr>
          <p:cNvPr id="113" name="四角形: 角を丸くする 66">
            <a:extLst>
              <a:ext uri="{FF2B5EF4-FFF2-40B4-BE49-F238E27FC236}">
                <a16:creationId xmlns:a16="http://schemas.microsoft.com/office/drawing/2014/main" id="{B0430111-538D-4DAD-B497-418491238370}"/>
              </a:ext>
            </a:extLst>
          </p:cNvPr>
          <p:cNvSpPr/>
          <p:nvPr/>
        </p:nvSpPr>
        <p:spPr>
          <a:xfrm>
            <a:off x="5610118" y="603950"/>
            <a:ext cx="937467" cy="521524"/>
          </a:xfrm>
          <a:prstGeom prst="roundRect">
            <a:avLst/>
          </a:prstGeom>
          <a:solidFill>
            <a:schemeClr val="bg1"/>
          </a:solidFill>
          <a:ln w="28575">
            <a:solidFill>
              <a:srgbClr val="FF69B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4" name="テキスト ボックス 113">
            <a:extLst>
              <a:ext uri="{FF2B5EF4-FFF2-40B4-BE49-F238E27FC236}">
                <a16:creationId xmlns:a16="http://schemas.microsoft.com/office/drawing/2014/main" id="{518F3D94-201E-42FD-A4DE-64B848C6805B}"/>
              </a:ext>
            </a:extLst>
          </p:cNvPr>
          <p:cNvSpPr txBox="1"/>
          <p:nvPr/>
        </p:nvSpPr>
        <p:spPr>
          <a:xfrm>
            <a:off x="5610118" y="656487"/>
            <a:ext cx="937467" cy="430887"/>
          </a:xfrm>
          <a:prstGeom prst="rect">
            <a:avLst/>
          </a:prstGeom>
          <a:noFill/>
        </p:spPr>
        <p:txBody>
          <a:bodyPr wrap="square" rtlCol="0">
            <a:spAutoFit/>
          </a:bodyPr>
          <a:lstStyle/>
          <a:p>
            <a:pPr algn="ctr"/>
            <a:r>
              <a:rPr lang="ja-JP" altLang="en-US" sz="1100" b="1" dirty="0">
                <a:solidFill>
                  <a:srgbClr val="00B050"/>
                </a:solidFill>
                <a:latin typeface="Meiryo" panose="020B0604030504040204" pitchFamily="34" charset="-128"/>
                <a:ea typeface="Meiryo" panose="020B0604030504040204" pitchFamily="34" charset="-128"/>
                <a:cs typeface="Meiryo UI" pitchFamily="50" charset="-128"/>
              </a:rPr>
              <a:t>マンガで</a:t>
            </a:r>
            <a:endParaRPr lang="en-US" altLang="ja-JP" sz="1100" b="1" dirty="0">
              <a:solidFill>
                <a:srgbClr val="00B050"/>
              </a:solidFill>
              <a:latin typeface="Meiryo" panose="020B0604030504040204" pitchFamily="34" charset="-128"/>
              <a:ea typeface="Meiryo" panose="020B0604030504040204" pitchFamily="34" charset="-128"/>
              <a:cs typeface="Meiryo UI" pitchFamily="50" charset="-128"/>
            </a:endParaRPr>
          </a:p>
          <a:p>
            <a:pPr algn="ctr"/>
            <a:r>
              <a:rPr lang="ja-JP" altLang="en-US" sz="1100" b="1" dirty="0">
                <a:solidFill>
                  <a:srgbClr val="00B050"/>
                </a:solidFill>
                <a:latin typeface="Meiryo" panose="020B0604030504040204" pitchFamily="34" charset="-128"/>
                <a:ea typeface="Meiryo" panose="020B0604030504040204" pitchFamily="34" charset="-128"/>
                <a:cs typeface="Meiryo UI" pitchFamily="50" charset="-128"/>
              </a:rPr>
              <a:t>商品理解</a:t>
            </a:r>
            <a:endParaRPr lang="en-US" altLang="ja-JP" sz="1100" b="1" dirty="0">
              <a:solidFill>
                <a:srgbClr val="00B050"/>
              </a:solidFill>
              <a:latin typeface="Meiryo" panose="020B0604030504040204" pitchFamily="34" charset="-128"/>
              <a:ea typeface="Meiryo" panose="020B0604030504040204" pitchFamily="34" charset="-128"/>
              <a:cs typeface="Meiryo UI" pitchFamily="50" charset="-128"/>
            </a:endParaRPr>
          </a:p>
        </p:txBody>
      </p:sp>
      <p:sp>
        <p:nvSpPr>
          <p:cNvPr id="115" name="テキスト ボックス 114">
            <a:extLst>
              <a:ext uri="{FF2B5EF4-FFF2-40B4-BE49-F238E27FC236}">
                <a16:creationId xmlns:a16="http://schemas.microsoft.com/office/drawing/2014/main" id="{464755AF-2432-4F2F-9E7E-BC93E05578D0}"/>
              </a:ext>
            </a:extLst>
          </p:cNvPr>
          <p:cNvSpPr txBox="1"/>
          <p:nvPr/>
        </p:nvSpPr>
        <p:spPr>
          <a:xfrm>
            <a:off x="95902" y="5431678"/>
            <a:ext cx="5163042" cy="523220"/>
          </a:xfrm>
          <a:prstGeom prst="rect">
            <a:avLst/>
          </a:prstGeom>
          <a:noFill/>
        </p:spPr>
        <p:txBody>
          <a:bodyPr vert="horz" wrap="square" rtlCol="0">
            <a:spAutoFit/>
          </a:bodyPr>
          <a:lstStyle/>
          <a:p>
            <a:r>
              <a:rPr lang="ja-JP" altLang="en-US" sz="1400" b="1"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貴社の商品やサービスをテーマにしたストーリー</a:t>
            </a:r>
            <a:r>
              <a:rPr lang="ja-JP" altLang="en-US" sz="1400" b="1">
                <a:solidFill>
                  <a:srgbClr val="FF0000"/>
                </a:solidFill>
                <a:latin typeface="Meiryo UI" panose="020B0604030504040204" pitchFamily="50" charset="-128"/>
                <a:ea typeface="Meiryo UI" panose="020B0604030504040204" pitchFamily="50" charset="-128"/>
                <a:cs typeface="Meiryo UI" panose="020B0604030504040204" pitchFamily="50" charset="-128"/>
              </a:rPr>
              <a:t>を描き下ろします！</a:t>
            </a:r>
            <a:endParaRPr lang="en-US" altLang="ja-JP" sz="1400" b="1" dirty="0">
              <a:solidFill>
                <a:srgbClr val="FF0000"/>
              </a:solidFill>
              <a:latin typeface="Meiryo UI" panose="020B0604030504040204" pitchFamily="50" charset="-128"/>
              <a:ea typeface="Meiryo UI" panose="020B0604030504040204" pitchFamily="50" charset="-128"/>
              <a:cs typeface="Meiryo UI" panose="020B0604030504040204" pitchFamily="50" charset="-128"/>
            </a:endParaRPr>
          </a:p>
          <a:p>
            <a:r>
              <a:rPr lang="en-US" altLang="ja-JP" sz="1400" b="1"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a:t>
            </a:r>
            <a:r>
              <a:rPr lang="ja-JP" altLang="en-US" sz="1400" b="1"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モノクロ・６枚分</a:t>
            </a:r>
            <a:r>
              <a:rPr lang="en-US" altLang="ja-JP" sz="1400" b="1"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a:t>
            </a:r>
          </a:p>
        </p:txBody>
      </p:sp>
      <p:pic>
        <p:nvPicPr>
          <p:cNvPr id="5" name="図 4" descr="テキスト が含まれている画像&#10;&#10;自動的に生成された説明">
            <a:extLst>
              <a:ext uri="{FF2B5EF4-FFF2-40B4-BE49-F238E27FC236}">
                <a16:creationId xmlns:a16="http://schemas.microsoft.com/office/drawing/2014/main" id="{43F4BE65-A8DA-9E4D-8992-BF2D28EA0ABA}"/>
              </a:ext>
            </a:extLst>
          </p:cNvPr>
          <p:cNvPicPr>
            <a:picLocks noChangeAspect="1"/>
          </p:cNvPicPr>
          <p:nvPr/>
        </p:nvPicPr>
        <p:blipFill>
          <a:blip r:embed="rId7"/>
          <a:stretch>
            <a:fillRect/>
          </a:stretch>
        </p:blipFill>
        <p:spPr>
          <a:xfrm>
            <a:off x="5043122" y="4705340"/>
            <a:ext cx="1598715" cy="1642397"/>
          </a:xfrm>
          <a:prstGeom prst="rect">
            <a:avLst/>
          </a:prstGeom>
        </p:spPr>
      </p:pic>
    </p:spTree>
    <p:extLst>
      <p:ext uri="{BB962C8B-B14F-4D97-AF65-F5344CB8AC3E}">
        <p14:creationId xmlns:p14="http://schemas.microsoft.com/office/powerpoint/2010/main" val="28965995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角丸四角形 43">
            <a:extLst>
              <a:ext uri="{FF2B5EF4-FFF2-40B4-BE49-F238E27FC236}">
                <a16:creationId xmlns:a16="http://schemas.microsoft.com/office/drawing/2014/main" id="{3C6DEB16-F590-1F48-BF96-D20500A4F174}"/>
              </a:ext>
            </a:extLst>
          </p:cNvPr>
          <p:cNvSpPr/>
          <p:nvPr/>
        </p:nvSpPr>
        <p:spPr>
          <a:xfrm>
            <a:off x="107040" y="6319061"/>
            <a:ext cx="6643505" cy="2351331"/>
          </a:xfrm>
          <a:prstGeom prst="roundRect">
            <a:avLst>
              <a:gd name="adj" fmla="val 3474"/>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正方形/長方形 19">
            <a:extLst>
              <a:ext uri="{FF2B5EF4-FFF2-40B4-BE49-F238E27FC236}">
                <a16:creationId xmlns:a16="http://schemas.microsoft.com/office/drawing/2014/main" id="{51652EC4-40A9-574A-8E76-D9FA5F6BE64C}"/>
              </a:ext>
            </a:extLst>
          </p:cNvPr>
          <p:cNvSpPr/>
          <p:nvPr/>
        </p:nvSpPr>
        <p:spPr>
          <a:xfrm>
            <a:off x="232098" y="1854278"/>
            <a:ext cx="6488594" cy="1442318"/>
          </a:xfrm>
          <a:prstGeom prst="rect">
            <a:avLst/>
          </a:prstGeom>
        </p:spPr>
        <p:txBody>
          <a:bodyPr wrap="square">
            <a:spAutoFit/>
          </a:bodyPr>
          <a:lstStyle/>
          <a:p>
            <a:pPr>
              <a:lnSpc>
                <a:spcPct val="150000"/>
              </a:lnSpc>
              <a:spcBef>
                <a:spcPct val="20000"/>
              </a:spcBef>
            </a:pPr>
            <a:r>
              <a:rPr lang="ja-JP" altLang="en-US" sz="1100" b="1" dirty="0">
                <a:latin typeface="Meiryo" panose="020B0604030504040204" pitchFamily="34" charset="-128"/>
                <a:ea typeface="Meiryo" panose="020B0604030504040204" pitchFamily="34" charset="-128"/>
              </a:rPr>
              <a:t>美人でモテるのに、彼氏がずーっといない女の子、日照り</a:t>
            </a:r>
            <a:r>
              <a:rPr lang="ja-JP" altLang="en-US" sz="1100" b="1">
                <a:latin typeface="Meiryo" panose="020B0604030504040204" pitchFamily="34" charset="-128"/>
                <a:ea typeface="Meiryo" panose="020B0604030504040204" pitchFamily="34" charset="-128"/>
              </a:rPr>
              <a:t>モテ子たちによる物語。</a:t>
            </a:r>
            <a:endParaRPr lang="en-US" altLang="ja-JP" sz="1100" b="1" dirty="0">
              <a:latin typeface="Meiryo" panose="020B0604030504040204" pitchFamily="34" charset="-128"/>
              <a:ea typeface="Meiryo" panose="020B0604030504040204" pitchFamily="34" charset="-128"/>
            </a:endParaRPr>
          </a:p>
          <a:p>
            <a:pPr>
              <a:lnSpc>
                <a:spcPct val="150000"/>
              </a:lnSpc>
              <a:spcBef>
                <a:spcPct val="20000"/>
              </a:spcBef>
            </a:pPr>
            <a:r>
              <a:rPr lang="ja-JP" altLang="en-US" sz="1100" b="1">
                <a:latin typeface="Meiryo" panose="020B0604030504040204" pitchFamily="34" charset="-128"/>
                <a:ea typeface="Meiryo" panose="020B0604030504040204" pitchFamily="34" charset="-128"/>
              </a:rPr>
              <a:t>美人</a:t>
            </a:r>
            <a:r>
              <a:rPr lang="ja-JP" altLang="en-US" sz="1100" b="1" dirty="0">
                <a:latin typeface="Meiryo" panose="020B0604030504040204" pitchFamily="34" charset="-128"/>
                <a:ea typeface="Meiryo" panose="020B0604030504040204" pitchFamily="34" charset="-128"/>
              </a:rPr>
              <a:t>でチヤホヤされているのに、彼氏いない歴</a:t>
            </a:r>
            <a:r>
              <a:rPr lang="en-US" altLang="ja-JP" sz="1100" b="1" dirty="0">
                <a:latin typeface="Meiryo" panose="020B0604030504040204" pitchFamily="34" charset="-128"/>
                <a:ea typeface="Meiryo" panose="020B0604030504040204" pitchFamily="34" charset="-128"/>
              </a:rPr>
              <a:t>10</a:t>
            </a:r>
            <a:r>
              <a:rPr lang="ja-JP" altLang="en-US" sz="1100" b="1" dirty="0">
                <a:latin typeface="Meiryo" panose="020B0604030504040204" pitchFamily="34" charset="-128"/>
                <a:ea typeface="Meiryo" panose="020B0604030504040204" pitchFamily="34" charset="-128"/>
              </a:rPr>
              <a:t>年「日向</a:t>
            </a:r>
            <a:r>
              <a:rPr lang="ja-JP" altLang="en-US" sz="1100" b="1">
                <a:latin typeface="Meiryo" panose="020B0604030504040204" pitchFamily="34" charset="-128"/>
                <a:ea typeface="Meiryo" panose="020B0604030504040204" pitchFamily="34" charset="-128"/>
              </a:rPr>
              <a:t>エレナ」（</a:t>
            </a:r>
            <a:r>
              <a:rPr lang="en-US" altLang="ja-JP" sz="1100" b="1" dirty="0">
                <a:latin typeface="Meiryo" panose="020B0604030504040204" pitchFamily="34" charset="-128"/>
                <a:ea typeface="Meiryo" panose="020B0604030504040204" pitchFamily="34" charset="-128"/>
              </a:rPr>
              <a:t> 1</a:t>
            </a:r>
            <a:r>
              <a:rPr lang="ja-JP" altLang="en-US" sz="1100" b="1">
                <a:latin typeface="Meiryo" panose="020B0604030504040204" pitchFamily="34" charset="-128"/>
                <a:ea typeface="Meiryo" panose="020B0604030504040204" pitchFamily="34" charset="-128"/>
              </a:rPr>
              <a:t>号）、美人で</a:t>
            </a:r>
            <a:endParaRPr lang="en-US" altLang="ja-JP" sz="1100" b="1" dirty="0">
              <a:latin typeface="Meiryo" panose="020B0604030504040204" pitchFamily="34" charset="-128"/>
              <a:ea typeface="Meiryo" panose="020B0604030504040204" pitchFamily="34" charset="-128"/>
            </a:endParaRPr>
          </a:p>
          <a:p>
            <a:pPr>
              <a:lnSpc>
                <a:spcPct val="150000"/>
              </a:lnSpc>
              <a:spcBef>
                <a:spcPct val="20000"/>
              </a:spcBef>
            </a:pPr>
            <a:r>
              <a:rPr lang="ja-JP" altLang="en-US" sz="1100" b="1">
                <a:latin typeface="Meiryo" panose="020B0604030504040204" pitchFamily="34" charset="-128"/>
                <a:ea typeface="Meiryo" panose="020B0604030504040204" pitchFamily="34" charset="-128"/>
              </a:rPr>
              <a:t>グラマー</a:t>
            </a:r>
            <a:r>
              <a:rPr lang="ja-JP" altLang="en-US" sz="1100" b="1" dirty="0">
                <a:latin typeface="Meiryo" panose="020B0604030504040204" pitchFamily="34" charset="-128"/>
                <a:ea typeface="Meiryo" panose="020B0604030504040204" pitchFamily="34" charset="-128"/>
              </a:rPr>
              <a:t>なのに、表向きには彼氏がいない「遠藤</a:t>
            </a:r>
            <a:r>
              <a:rPr lang="ja-JP" altLang="en-US" sz="1100" b="1">
                <a:latin typeface="Meiryo" panose="020B0604030504040204" pitchFamily="34" charset="-128"/>
                <a:ea typeface="Meiryo" panose="020B0604030504040204" pitchFamily="34" charset="-128"/>
              </a:rPr>
              <a:t>幸」（</a:t>
            </a:r>
            <a:r>
              <a:rPr lang="en-US" altLang="ja-JP" sz="1100" b="1" dirty="0">
                <a:latin typeface="Meiryo" panose="020B0604030504040204" pitchFamily="34" charset="-128"/>
                <a:ea typeface="Meiryo" panose="020B0604030504040204" pitchFamily="34" charset="-128"/>
              </a:rPr>
              <a:t>2</a:t>
            </a:r>
            <a:r>
              <a:rPr lang="ja-JP" altLang="en-US" sz="1100" b="1">
                <a:latin typeface="Meiryo" panose="020B0604030504040204" pitchFamily="34" charset="-128"/>
                <a:ea typeface="Meiryo" panose="020B0604030504040204" pitchFamily="34" charset="-128"/>
              </a:rPr>
              <a:t>号）、社会人</a:t>
            </a:r>
            <a:r>
              <a:rPr lang="ja-JP" altLang="en-US" sz="1100" b="1" dirty="0">
                <a:latin typeface="Meiryo" panose="020B0604030504040204" pitchFamily="34" charset="-128"/>
                <a:ea typeface="Meiryo" panose="020B0604030504040204" pitchFamily="34" charset="-128"/>
              </a:rPr>
              <a:t>になってから彼氏</a:t>
            </a:r>
            <a:r>
              <a:rPr lang="en-US" altLang="ja-JP" sz="1100" b="1" dirty="0">
                <a:latin typeface="Meiryo" panose="020B0604030504040204" pitchFamily="34" charset="-128"/>
                <a:ea typeface="Meiryo" panose="020B0604030504040204" pitchFamily="34" charset="-128"/>
              </a:rPr>
              <a:t>0</a:t>
            </a:r>
            <a:r>
              <a:rPr lang="ja-JP" altLang="en-US" sz="1100" b="1">
                <a:latin typeface="Meiryo" panose="020B0604030504040204" pitchFamily="34" charset="-128"/>
                <a:ea typeface="Meiryo" panose="020B0604030504040204" pitchFamily="34" charset="-128"/>
              </a:rPr>
              <a:t>。</a:t>
            </a:r>
            <a:endParaRPr lang="en-US" altLang="ja-JP" sz="1100" b="1" dirty="0">
              <a:latin typeface="Meiryo" panose="020B0604030504040204" pitchFamily="34" charset="-128"/>
              <a:ea typeface="Meiryo" panose="020B0604030504040204" pitchFamily="34" charset="-128"/>
            </a:endParaRPr>
          </a:p>
          <a:p>
            <a:pPr>
              <a:lnSpc>
                <a:spcPct val="150000"/>
              </a:lnSpc>
              <a:spcBef>
                <a:spcPct val="20000"/>
              </a:spcBef>
            </a:pPr>
            <a:r>
              <a:rPr lang="ja-JP" altLang="en-US" sz="1100" b="1">
                <a:latin typeface="Meiryo" panose="020B0604030504040204" pitchFamily="34" charset="-128"/>
                <a:ea typeface="Meiryo" panose="020B0604030504040204" pitchFamily="34" charset="-128"/>
              </a:rPr>
              <a:t>サバサバ</a:t>
            </a:r>
            <a:r>
              <a:rPr lang="ja-JP" altLang="en-US" sz="1100" b="1" dirty="0">
                <a:latin typeface="Meiryo" panose="020B0604030504040204" pitchFamily="34" charset="-128"/>
                <a:ea typeface="Meiryo" panose="020B0604030504040204" pitchFamily="34" charset="-128"/>
              </a:rPr>
              <a:t>した性格とお酒の強さでいつも友達どまりの「鯖川あゆ</a:t>
            </a:r>
            <a:r>
              <a:rPr lang="ja-JP" altLang="en-US" sz="1100" b="1">
                <a:latin typeface="Meiryo" panose="020B0604030504040204" pitchFamily="34" charset="-128"/>
                <a:ea typeface="Meiryo" panose="020B0604030504040204" pitchFamily="34" charset="-128"/>
              </a:rPr>
              <a:t>子」（</a:t>
            </a:r>
            <a:r>
              <a:rPr lang="en-US" altLang="ja-JP" sz="1100" b="1" dirty="0">
                <a:latin typeface="Meiryo" panose="020B0604030504040204" pitchFamily="34" charset="-128"/>
                <a:ea typeface="Meiryo" panose="020B0604030504040204" pitchFamily="34" charset="-128"/>
              </a:rPr>
              <a:t>3</a:t>
            </a:r>
            <a:r>
              <a:rPr lang="ja-JP" altLang="en-US" sz="1100" b="1">
                <a:latin typeface="Meiryo" panose="020B0604030504040204" pitchFamily="34" charset="-128"/>
                <a:ea typeface="Meiryo" panose="020B0604030504040204" pitchFamily="34" charset="-128"/>
              </a:rPr>
              <a:t>号）。読者にとって共感しかない</a:t>
            </a:r>
            <a:r>
              <a:rPr lang="en-US" altLang="ja-JP" sz="1100" b="1" dirty="0">
                <a:latin typeface="Meiryo" panose="020B0604030504040204" pitchFamily="34" charset="-128"/>
                <a:ea typeface="Meiryo" panose="020B0604030504040204" pitchFamily="34" charset="-128"/>
              </a:rPr>
              <a:t>3</a:t>
            </a:r>
            <a:r>
              <a:rPr lang="ja-JP" altLang="en-US" sz="1100" b="1" dirty="0">
                <a:latin typeface="Meiryo" panose="020B0604030504040204" pitchFamily="34" charset="-128"/>
                <a:ea typeface="Meiryo" panose="020B0604030504040204" pitchFamily="34" charset="-128"/>
              </a:rPr>
              <a:t>人をタイアップ</a:t>
            </a:r>
            <a:r>
              <a:rPr lang="ja-JP" altLang="en-US" sz="1100" b="1">
                <a:latin typeface="Meiryo" panose="020B0604030504040204" pitchFamily="34" charset="-128"/>
                <a:ea typeface="Meiryo" panose="020B0604030504040204" pitchFamily="34" charset="-128"/>
              </a:rPr>
              <a:t>に起用すれば、</a:t>
            </a:r>
            <a:r>
              <a:rPr lang="ja-JP" altLang="en-US" sz="1100" b="1" dirty="0">
                <a:latin typeface="Meiryo" panose="020B0604030504040204" pitchFamily="34" charset="-128"/>
                <a:ea typeface="Meiryo" panose="020B0604030504040204" pitchFamily="34" charset="-128"/>
              </a:rPr>
              <a:t>商品</a:t>
            </a:r>
            <a:r>
              <a:rPr lang="ja-JP" altLang="en-US" sz="1100" b="1">
                <a:latin typeface="Meiryo" panose="020B0604030504040204" pitchFamily="34" charset="-128"/>
                <a:ea typeface="Meiryo" panose="020B0604030504040204" pitchFamily="34" charset="-128"/>
              </a:rPr>
              <a:t>やサービスに愛着が湧くこと間違いなし！</a:t>
            </a:r>
            <a:endParaRPr lang="en-US" altLang="ja-JP" sz="1100" b="1" dirty="0">
              <a:latin typeface="Meiryo" panose="020B0604030504040204" pitchFamily="34" charset="-128"/>
              <a:ea typeface="Meiryo" panose="020B0604030504040204" pitchFamily="34" charset="-128"/>
            </a:endParaRPr>
          </a:p>
        </p:txBody>
      </p:sp>
      <p:sp>
        <p:nvSpPr>
          <p:cNvPr id="23" name="テキスト ボックス 22">
            <a:extLst>
              <a:ext uri="{FF2B5EF4-FFF2-40B4-BE49-F238E27FC236}">
                <a16:creationId xmlns:a16="http://schemas.microsoft.com/office/drawing/2014/main" id="{DF63F0BE-7C1D-6142-AC07-4358B04EA8DF}"/>
              </a:ext>
            </a:extLst>
          </p:cNvPr>
          <p:cNvSpPr txBox="1"/>
          <p:nvPr/>
        </p:nvSpPr>
        <p:spPr>
          <a:xfrm>
            <a:off x="299063" y="8038505"/>
            <a:ext cx="2046378" cy="470003"/>
          </a:xfrm>
          <a:prstGeom prst="rect">
            <a:avLst/>
          </a:prstGeom>
          <a:solidFill>
            <a:schemeClr val="accent2">
              <a:lumMod val="60000"/>
              <a:lumOff val="40000"/>
              <a:alpha val="38000"/>
            </a:schemeClr>
          </a:solidFill>
        </p:spPr>
        <p:txBody>
          <a:bodyPr wrap="square" lIns="84458" tIns="42229" rIns="84458" bIns="42229" rtlCol="0">
            <a:spAutoFit/>
          </a:bodyPr>
          <a:lstStyle/>
          <a:p>
            <a:r>
              <a:rPr lang="ja-JP" altLang="en-US" sz="900" b="1" dirty="0">
                <a:solidFill>
                  <a:srgbClr val="000000">
                    <a:lumMod val="65000"/>
                    <a:lumOff val="35000"/>
                  </a:srgbClr>
                </a:solidFill>
                <a:latin typeface="Meiryo UI" panose="020B0604030504040204" pitchFamily="50" charset="-128"/>
                <a:ea typeface="Meiryo UI" panose="020B0604030504040204" pitchFamily="50" charset="-128"/>
                <a:cs typeface="Meiryo UI" panose="020B0604030504040204" pitchFamily="50" charset="-128"/>
              </a:rPr>
              <a:t>日向エレナ</a:t>
            </a:r>
            <a:endParaRPr lang="en-US" altLang="ja-JP" sz="900" b="1" dirty="0">
              <a:solidFill>
                <a:srgbClr val="000000">
                  <a:lumMod val="65000"/>
                  <a:lumOff val="35000"/>
                </a:srgbClr>
              </a:solidFill>
              <a:latin typeface="Meiryo UI" panose="020B0604030504040204" pitchFamily="50" charset="-128"/>
              <a:ea typeface="Meiryo UI" panose="020B0604030504040204" pitchFamily="50" charset="-128"/>
              <a:cs typeface="Meiryo UI" panose="020B0604030504040204" pitchFamily="50" charset="-128"/>
            </a:endParaRPr>
          </a:p>
          <a:p>
            <a:r>
              <a:rPr lang="ja-JP" altLang="en-US" sz="800" dirty="0">
                <a:solidFill>
                  <a:srgbClr val="000000">
                    <a:lumMod val="65000"/>
                    <a:lumOff val="35000"/>
                  </a:srgbClr>
                </a:solidFill>
                <a:latin typeface="Meiryo UI" panose="020B0604030504040204" pitchFamily="50" charset="-128"/>
                <a:ea typeface="Meiryo UI" panose="020B0604030504040204" pitchFamily="50" charset="-128"/>
                <a:cs typeface="Meiryo UI" panose="020B0604030504040204" pitchFamily="50" charset="-128"/>
              </a:rPr>
              <a:t>美人でモテ</a:t>
            </a:r>
            <a:r>
              <a:rPr lang="ja-JP" altLang="en-US" sz="800" dirty="0" err="1">
                <a:solidFill>
                  <a:srgbClr val="000000">
                    <a:lumMod val="65000"/>
                    <a:lumOff val="35000"/>
                  </a:srgbClr>
                </a:solidFill>
                <a:latin typeface="Meiryo UI" panose="020B0604030504040204" pitchFamily="50" charset="-128"/>
                <a:ea typeface="Meiryo UI" panose="020B0604030504040204" pitchFamily="50" charset="-128"/>
                <a:cs typeface="Meiryo UI" panose="020B0604030504040204" pitchFamily="50" charset="-128"/>
              </a:rPr>
              <a:t>る</a:t>
            </a:r>
            <a:r>
              <a:rPr lang="ja-JP" altLang="en-US" sz="800" dirty="0">
                <a:solidFill>
                  <a:srgbClr val="000000">
                    <a:lumMod val="65000"/>
                    <a:lumOff val="35000"/>
                  </a:srgbClr>
                </a:solidFill>
                <a:latin typeface="Meiryo UI" panose="020B0604030504040204" pitchFamily="50" charset="-128"/>
                <a:ea typeface="Meiryo UI" panose="020B0604030504040204" pitchFamily="50" charset="-128"/>
                <a:cs typeface="Meiryo UI" panose="020B0604030504040204" pitchFamily="50" charset="-128"/>
              </a:rPr>
              <a:t>けど、</a:t>
            </a:r>
            <a:endParaRPr lang="en-US" altLang="ja-JP" sz="800" dirty="0">
              <a:solidFill>
                <a:srgbClr val="000000">
                  <a:lumMod val="65000"/>
                  <a:lumOff val="35000"/>
                </a:srgbClr>
              </a:solidFill>
              <a:latin typeface="Meiryo UI" panose="020B0604030504040204" pitchFamily="50" charset="-128"/>
              <a:ea typeface="Meiryo UI" panose="020B0604030504040204" pitchFamily="50" charset="-128"/>
              <a:cs typeface="Meiryo UI" panose="020B0604030504040204" pitchFamily="50" charset="-128"/>
            </a:endParaRPr>
          </a:p>
          <a:p>
            <a:r>
              <a:rPr lang="ja-JP" altLang="en-US" sz="800" dirty="0">
                <a:solidFill>
                  <a:srgbClr val="000000">
                    <a:lumMod val="65000"/>
                    <a:lumOff val="35000"/>
                  </a:srgbClr>
                </a:solidFill>
                <a:latin typeface="Meiryo UI" panose="020B0604030504040204" pitchFamily="50" charset="-128"/>
                <a:ea typeface="Meiryo UI" panose="020B0604030504040204" pitchFamily="50" charset="-128"/>
                <a:cs typeface="Meiryo UI" panose="020B0604030504040204" pitchFamily="50" charset="-128"/>
              </a:rPr>
              <a:t>ぶりっこで面倒くさい日照りモテ子</a:t>
            </a:r>
            <a:r>
              <a:rPr lang="en-US" altLang="ja-JP" sz="800" dirty="0">
                <a:solidFill>
                  <a:srgbClr val="000000">
                    <a:lumMod val="65000"/>
                    <a:lumOff val="35000"/>
                  </a:srgbClr>
                </a:solidFill>
                <a:latin typeface="Meiryo UI" panose="020B0604030504040204" pitchFamily="50" charset="-128"/>
                <a:ea typeface="Meiryo UI" panose="020B0604030504040204" pitchFamily="50" charset="-128"/>
                <a:cs typeface="Meiryo UI" panose="020B0604030504040204" pitchFamily="50" charset="-128"/>
              </a:rPr>
              <a:t>1</a:t>
            </a:r>
            <a:r>
              <a:rPr lang="ja-JP" altLang="en-US" sz="800" dirty="0">
                <a:solidFill>
                  <a:srgbClr val="000000">
                    <a:lumMod val="65000"/>
                    <a:lumOff val="35000"/>
                  </a:srgbClr>
                </a:solidFill>
                <a:latin typeface="Meiryo UI" panose="020B0604030504040204" pitchFamily="50" charset="-128"/>
                <a:ea typeface="Meiryo UI" panose="020B0604030504040204" pitchFamily="50" charset="-128"/>
                <a:cs typeface="Meiryo UI" panose="020B0604030504040204" pitchFamily="50" charset="-128"/>
              </a:rPr>
              <a:t>号</a:t>
            </a:r>
            <a:endParaRPr lang="en-US" altLang="ja-JP" sz="800" dirty="0">
              <a:solidFill>
                <a:srgbClr val="000000">
                  <a:lumMod val="65000"/>
                  <a:lumOff val="35000"/>
                </a:srgbClr>
              </a:solidFill>
              <a:latin typeface="Meiryo UI" panose="020B0604030504040204" pitchFamily="50" charset="-128"/>
              <a:ea typeface="Meiryo UI" panose="020B0604030504040204" pitchFamily="50" charset="-128"/>
              <a:cs typeface="Meiryo UI" panose="020B0604030504040204" pitchFamily="50" charset="-128"/>
            </a:endParaRPr>
          </a:p>
        </p:txBody>
      </p:sp>
      <p:pic>
        <p:nvPicPr>
          <p:cNvPr id="24" name="Picture 2" descr="https://cdn.clipkit.co/tenants/381/articles/images/000/105/318/large/a4ef35b7-3110-47b0-bc85-9737816d50ec.jpg?1554346702">
            <a:extLst>
              <a:ext uri="{FF2B5EF4-FFF2-40B4-BE49-F238E27FC236}">
                <a16:creationId xmlns:a16="http://schemas.microsoft.com/office/drawing/2014/main" id="{4299E823-2A9A-2845-9FB4-D7E40028D2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9009" y="6603585"/>
            <a:ext cx="1104000" cy="828000"/>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25" name="Picture 4" descr="https://cdn.clipkit.co/tenants/381/articles/images/000/097/314/large/d1a0099d-80f8-4929-adb1-2c26b414ddf9.jpg?1537435528">
            <a:extLst>
              <a:ext uri="{FF2B5EF4-FFF2-40B4-BE49-F238E27FC236}">
                <a16:creationId xmlns:a16="http://schemas.microsoft.com/office/drawing/2014/main" id="{29C2B3FB-7A41-9C46-BE4A-149954B1A9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2786" y="6461152"/>
            <a:ext cx="1933753" cy="1450315"/>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26" name="Picture 6" descr="https://cdn.clipkit.co/tenants/381/articles/images/000/101/362/large/a27703ec-f22e-42e6-bd45-576eef19dbf5.jpg?1545896336">
            <a:extLst>
              <a:ext uri="{FF2B5EF4-FFF2-40B4-BE49-F238E27FC236}">
                <a16:creationId xmlns:a16="http://schemas.microsoft.com/office/drawing/2014/main" id="{D44F9951-BD58-1941-910E-9A5803FF55B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59205" y="7011463"/>
            <a:ext cx="1104000" cy="828000"/>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27" name="Picture 8" descr="pattern_1">
            <a:extLst>
              <a:ext uri="{FF2B5EF4-FFF2-40B4-BE49-F238E27FC236}">
                <a16:creationId xmlns:a16="http://schemas.microsoft.com/office/drawing/2014/main" id="{6CDF2AA4-E31B-CF41-A7FF-C0F18830C2E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20414" y="6861244"/>
            <a:ext cx="1104000" cy="828000"/>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28" name="テキスト ボックス 27">
            <a:extLst>
              <a:ext uri="{FF2B5EF4-FFF2-40B4-BE49-F238E27FC236}">
                <a16:creationId xmlns:a16="http://schemas.microsoft.com/office/drawing/2014/main" id="{D637AA14-297F-C949-95B3-F1EB524C7DDC}"/>
              </a:ext>
            </a:extLst>
          </p:cNvPr>
          <p:cNvSpPr txBox="1"/>
          <p:nvPr/>
        </p:nvSpPr>
        <p:spPr>
          <a:xfrm>
            <a:off x="2659205" y="7953925"/>
            <a:ext cx="1129630" cy="593114"/>
          </a:xfrm>
          <a:prstGeom prst="rect">
            <a:avLst/>
          </a:prstGeom>
          <a:solidFill>
            <a:schemeClr val="accent2">
              <a:lumMod val="60000"/>
              <a:lumOff val="40000"/>
              <a:alpha val="38000"/>
            </a:schemeClr>
          </a:solidFill>
        </p:spPr>
        <p:txBody>
          <a:bodyPr wrap="square" lIns="84458" tIns="42229" rIns="84458" bIns="42229" rtlCol="0">
            <a:spAutoFit/>
          </a:bodyPr>
          <a:lstStyle/>
          <a:p>
            <a:r>
              <a:rPr lang="ja-JP" altLang="en-US" sz="900" b="1" dirty="0">
                <a:solidFill>
                  <a:srgbClr val="000000">
                    <a:lumMod val="65000"/>
                    <a:lumOff val="35000"/>
                  </a:srgbClr>
                </a:solidFill>
                <a:latin typeface="Meiryo UI" panose="020B0604030504040204" pitchFamily="50" charset="-128"/>
                <a:ea typeface="Meiryo UI" panose="020B0604030504040204" pitchFamily="50" charset="-128"/>
                <a:cs typeface="Meiryo UI" panose="020B0604030504040204" pitchFamily="50" charset="-128"/>
              </a:rPr>
              <a:t>遠藤幸</a:t>
            </a:r>
            <a:endParaRPr lang="en-US" altLang="ja-JP" sz="900" b="1" dirty="0">
              <a:solidFill>
                <a:srgbClr val="000000">
                  <a:lumMod val="65000"/>
                  <a:lumOff val="35000"/>
                </a:srgbClr>
              </a:solidFill>
              <a:latin typeface="Meiryo UI" panose="020B0604030504040204" pitchFamily="50" charset="-128"/>
              <a:ea typeface="Meiryo UI" panose="020B0604030504040204" pitchFamily="50" charset="-128"/>
              <a:cs typeface="Meiryo UI" panose="020B0604030504040204" pitchFamily="50" charset="-128"/>
            </a:endParaRPr>
          </a:p>
          <a:p>
            <a:r>
              <a:rPr lang="ja-JP" altLang="en-US" sz="800" dirty="0">
                <a:solidFill>
                  <a:srgbClr val="000000">
                    <a:lumMod val="65000"/>
                    <a:lumOff val="35000"/>
                  </a:srgbClr>
                </a:solidFill>
                <a:latin typeface="Meiryo UI" panose="020B0604030504040204" pitchFamily="50" charset="-128"/>
                <a:ea typeface="Meiryo UI" panose="020B0604030504040204" pitchFamily="50" charset="-128"/>
                <a:cs typeface="Meiryo UI" panose="020B0604030504040204" pitchFamily="50" charset="-128"/>
              </a:rPr>
              <a:t>美人でグラマーだけど</a:t>
            </a:r>
            <a:endParaRPr lang="en-US" altLang="ja-JP" sz="800" dirty="0">
              <a:solidFill>
                <a:srgbClr val="000000">
                  <a:lumMod val="65000"/>
                  <a:lumOff val="35000"/>
                </a:srgbClr>
              </a:solidFill>
              <a:latin typeface="Meiryo UI" panose="020B0604030504040204" pitchFamily="50" charset="-128"/>
              <a:ea typeface="Meiryo UI" panose="020B0604030504040204" pitchFamily="50" charset="-128"/>
              <a:cs typeface="Meiryo UI" panose="020B0604030504040204" pitchFamily="50" charset="-128"/>
            </a:endParaRPr>
          </a:p>
          <a:p>
            <a:r>
              <a:rPr lang="ja-JP" altLang="en-US" sz="800" dirty="0">
                <a:solidFill>
                  <a:srgbClr val="000000">
                    <a:lumMod val="65000"/>
                    <a:lumOff val="35000"/>
                  </a:srgbClr>
                </a:solidFill>
                <a:latin typeface="Meiryo UI" panose="020B0604030504040204" pitchFamily="50" charset="-128"/>
                <a:ea typeface="Meiryo UI" panose="020B0604030504040204" pitchFamily="50" charset="-128"/>
                <a:cs typeface="Meiryo UI" panose="020B0604030504040204" pitchFamily="50" charset="-128"/>
              </a:rPr>
              <a:t>ダメ恋しかしていない</a:t>
            </a:r>
            <a:endParaRPr lang="en-US" altLang="ja-JP" sz="800" dirty="0">
              <a:solidFill>
                <a:srgbClr val="000000">
                  <a:lumMod val="65000"/>
                  <a:lumOff val="35000"/>
                </a:srgbClr>
              </a:solidFill>
              <a:latin typeface="Meiryo UI" panose="020B0604030504040204" pitchFamily="50" charset="-128"/>
              <a:ea typeface="Meiryo UI" panose="020B0604030504040204" pitchFamily="50" charset="-128"/>
              <a:cs typeface="Meiryo UI" panose="020B0604030504040204" pitchFamily="50" charset="-128"/>
            </a:endParaRPr>
          </a:p>
          <a:p>
            <a:r>
              <a:rPr lang="ja-JP" altLang="en-US" sz="800" dirty="0">
                <a:solidFill>
                  <a:srgbClr val="000000">
                    <a:lumMod val="65000"/>
                    <a:lumOff val="35000"/>
                  </a:srgbClr>
                </a:solidFill>
                <a:latin typeface="Meiryo UI" panose="020B0604030504040204" pitchFamily="50" charset="-128"/>
                <a:ea typeface="Meiryo UI" panose="020B0604030504040204" pitchFamily="50" charset="-128"/>
                <a:cs typeface="Meiryo UI" panose="020B0604030504040204" pitchFamily="50" charset="-128"/>
              </a:rPr>
              <a:t>日照りモテ子</a:t>
            </a:r>
            <a:r>
              <a:rPr lang="en-US" altLang="ja-JP" sz="800" dirty="0">
                <a:solidFill>
                  <a:srgbClr val="000000">
                    <a:lumMod val="65000"/>
                    <a:lumOff val="35000"/>
                  </a:srgbClr>
                </a:solidFill>
                <a:latin typeface="Meiryo UI" panose="020B0604030504040204" pitchFamily="50" charset="-128"/>
                <a:ea typeface="Meiryo UI" panose="020B0604030504040204" pitchFamily="50" charset="-128"/>
                <a:cs typeface="Meiryo UI" panose="020B0604030504040204" pitchFamily="50" charset="-128"/>
              </a:rPr>
              <a:t>2</a:t>
            </a:r>
            <a:r>
              <a:rPr lang="ja-JP" altLang="en-US" sz="800" dirty="0">
                <a:solidFill>
                  <a:srgbClr val="000000">
                    <a:lumMod val="65000"/>
                    <a:lumOff val="35000"/>
                  </a:srgbClr>
                </a:solidFill>
                <a:latin typeface="Meiryo UI" panose="020B0604030504040204" pitchFamily="50" charset="-128"/>
                <a:ea typeface="Meiryo UI" panose="020B0604030504040204" pitchFamily="50" charset="-128"/>
                <a:cs typeface="Meiryo UI" panose="020B0604030504040204" pitchFamily="50" charset="-128"/>
              </a:rPr>
              <a:t>号</a:t>
            </a:r>
            <a:endParaRPr lang="en-US" altLang="ja-JP" sz="800" dirty="0">
              <a:solidFill>
                <a:srgbClr val="000000">
                  <a:lumMod val="65000"/>
                  <a:lumOff val="35000"/>
                </a:srgbClr>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29" name="テキスト ボックス 28">
            <a:extLst>
              <a:ext uri="{FF2B5EF4-FFF2-40B4-BE49-F238E27FC236}">
                <a16:creationId xmlns:a16="http://schemas.microsoft.com/office/drawing/2014/main" id="{93657A20-3992-F447-85E8-2906D8A08838}"/>
              </a:ext>
            </a:extLst>
          </p:cNvPr>
          <p:cNvSpPr txBox="1"/>
          <p:nvPr/>
        </p:nvSpPr>
        <p:spPr>
          <a:xfrm>
            <a:off x="4067791" y="7504882"/>
            <a:ext cx="1126436" cy="839335"/>
          </a:xfrm>
          <a:prstGeom prst="rect">
            <a:avLst/>
          </a:prstGeom>
          <a:solidFill>
            <a:schemeClr val="accent2">
              <a:lumMod val="60000"/>
              <a:lumOff val="40000"/>
              <a:alpha val="38000"/>
            </a:schemeClr>
          </a:solidFill>
        </p:spPr>
        <p:txBody>
          <a:bodyPr wrap="square" lIns="84458" tIns="42229" rIns="84458" bIns="42229" rtlCol="0">
            <a:spAutoFit/>
          </a:bodyPr>
          <a:lstStyle/>
          <a:p>
            <a:r>
              <a:rPr lang="ja-JP" altLang="en-US" sz="900" b="1" dirty="0">
                <a:solidFill>
                  <a:srgbClr val="000000">
                    <a:lumMod val="65000"/>
                    <a:lumOff val="35000"/>
                  </a:srgbClr>
                </a:solidFill>
                <a:latin typeface="Meiryo UI" panose="020B0604030504040204" pitchFamily="50" charset="-128"/>
                <a:ea typeface="Meiryo UI" panose="020B0604030504040204" pitchFamily="50" charset="-128"/>
                <a:cs typeface="Meiryo UI" panose="020B0604030504040204" pitchFamily="50" charset="-128"/>
              </a:rPr>
              <a:t>鯖川</a:t>
            </a:r>
            <a:r>
              <a:rPr lang="ja-JP" altLang="en-US" sz="900" b="1" dirty="0" err="1">
                <a:solidFill>
                  <a:srgbClr val="000000">
                    <a:lumMod val="65000"/>
                    <a:lumOff val="35000"/>
                  </a:srgbClr>
                </a:solidFill>
                <a:latin typeface="Meiryo UI" panose="020B0604030504040204" pitchFamily="50" charset="-128"/>
                <a:ea typeface="Meiryo UI" panose="020B0604030504040204" pitchFamily="50" charset="-128"/>
                <a:cs typeface="Meiryo UI" panose="020B0604030504040204" pitchFamily="50" charset="-128"/>
              </a:rPr>
              <a:t>あゆ</a:t>
            </a:r>
            <a:r>
              <a:rPr lang="ja-JP" altLang="en-US" sz="900" b="1" dirty="0">
                <a:solidFill>
                  <a:srgbClr val="000000">
                    <a:lumMod val="65000"/>
                    <a:lumOff val="35000"/>
                  </a:srgbClr>
                </a:solidFill>
                <a:latin typeface="Meiryo UI" panose="020B0604030504040204" pitchFamily="50" charset="-128"/>
                <a:ea typeface="Meiryo UI" panose="020B0604030504040204" pitchFamily="50" charset="-128"/>
                <a:cs typeface="Meiryo UI" panose="020B0604030504040204" pitchFamily="50" charset="-128"/>
              </a:rPr>
              <a:t>子</a:t>
            </a:r>
            <a:endParaRPr lang="en-US" altLang="ja-JP" sz="900" b="1" dirty="0">
              <a:solidFill>
                <a:srgbClr val="000000">
                  <a:lumMod val="65000"/>
                  <a:lumOff val="35000"/>
                </a:srgbClr>
              </a:solidFill>
              <a:latin typeface="Meiryo UI" panose="020B0604030504040204" pitchFamily="50" charset="-128"/>
              <a:ea typeface="Meiryo UI" panose="020B0604030504040204" pitchFamily="50" charset="-128"/>
              <a:cs typeface="Meiryo UI" panose="020B0604030504040204" pitchFamily="50" charset="-128"/>
            </a:endParaRPr>
          </a:p>
          <a:p>
            <a:r>
              <a:rPr lang="ja-JP" altLang="en-US" sz="800" dirty="0">
                <a:solidFill>
                  <a:srgbClr val="000000">
                    <a:lumMod val="65000"/>
                    <a:lumOff val="35000"/>
                  </a:srgbClr>
                </a:solidFill>
                <a:latin typeface="Meiryo UI" panose="020B0604030504040204" pitchFamily="50" charset="-128"/>
                <a:ea typeface="Meiryo UI" panose="020B0604030504040204" pitchFamily="50" charset="-128"/>
                <a:cs typeface="Meiryo UI" panose="020B0604030504040204" pitchFamily="50" charset="-128"/>
              </a:rPr>
              <a:t>サバサバした性格で</a:t>
            </a:r>
            <a:endParaRPr lang="en-US" altLang="ja-JP" sz="800" dirty="0">
              <a:solidFill>
                <a:srgbClr val="000000">
                  <a:lumMod val="65000"/>
                  <a:lumOff val="35000"/>
                </a:srgbClr>
              </a:solidFill>
              <a:latin typeface="Meiryo UI" panose="020B0604030504040204" pitchFamily="50" charset="-128"/>
              <a:ea typeface="Meiryo UI" panose="020B0604030504040204" pitchFamily="50" charset="-128"/>
              <a:cs typeface="Meiryo UI" panose="020B0604030504040204" pitchFamily="50" charset="-128"/>
            </a:endParaRPr>
          </a:p>
          <a:p>
            <a:r>
              <a:rPr lang="ja-JP" altLang="en-US" sz="800" dirty="0">
                <a:solidFill>
                  <a:srgbClr val="000000">
                    <a:lumMod val="65000"/>
                    <a:lumOff val="35000"/>
                  </a:srgbClr>
                </a:solidFill>
                <a:latin typeface="Meiryo UI" panose="020B0604030504040204" pitchFamily="50" charset="-128"/>
                <a:ea typeface="Meiryo UI" panose="020B0604030504040204" pitchFamily="50" charset="-128"/>
                <a:cs typeface="Meiryo UI" panose="020B0604030504040204" pitchFamily="50" charset="-128"/>
              </a:rPr>
              <a:t>いつも友達</a:t>
            </a:r>
            <a:r>
              <a:rPr lang="ja-JP" altLang="en-US" sz="800" dirty="0" err="1">
                <a:solidFill>
                  <a:srgbClr val="000000">
                    <a:lumMod val="65000"/>
                    <a:lumOff val="35000"/>
                  </a:srgbClr>
                </a:solidFill>
                <a:latin typeface="Meiryo UI" panose="020B0604030504040204" pitchFamily="50" charset="-128"/>
                <a:ea typeface="Meiryo UI" panose="020B0604030504040204" pitchFamily="50" charset="-128"/>
                <a:cs typeface="Meiryo UI" panose="020B0604030504040204" pitchFamily="50" charset="-128"/>
              </a:rPr>
              <a:t>どまり</a:t>
            </a:r>
            <a:r>
              <a:rPr lang="ja-JP" altLang="en-US" sz="800" dirty="0">
                <a:solidFill>
                  <a:srgbClr val="000000">
                    <a:lumMod val="65000"/>
                    <a:lumOff val="35000"/>
                  </a:srgbClr>
                </a:solidFill>
                <a:latin typeface="Meiryo UI" panose="020B0604030504040204" pitchFamily="50" charset="-128"/>
                <a:ea typeface="Meiryo UI" panose="020B0604030504040204" pitchFamily="50" charset="-128"/>
                <a:cs typeface="Meiryo UI" panose="020B0604030504040204" pitchFamily="50" charset="-128"/>
              </a:rPr>
              <a:t>。</a:t>
            </a:r>
            <a:endParaRPr lang="en-US" altLang="ja-JP" sz="800" dirty="0">
              <a:solidFill>
                <a:srgbClr val="000000">
                  <a:lumMod val="65000"/>
                  <a:lumOff val="35000"/>
                </a:srgbClr>
              </a:solidFill>
              <a:latin typeface="Meiryo UI" panose="020B0604030504040204" pitchFamily="50" charset="-128"/>
              <a:ea typeface="Meiryo UI" panose="020B0604030504040204" pitchFamily="50" charset="-128"/>
              <a:cs typeface="Meiryo UI" panose="020B0604030504040204" pitchFamily="50" charset="-128"/>
            </a:endParaRPr>
          </a:p>
          <a:p>
            <a:r>
              <a:rPr lang="ja-JP" altLang="en-US" sz="800" dirty="0">
                <a:solidFill>
                  <a:srgbClr val="000000">
                    <a:lumMod val="65000"/>
                    <a:lumOff val="35000"/>
                  </a:srgbClr>
                </a:solidFill>
                <a:latin typeface="Meiryo UI" panose="020B0604030504040204" pitchFamily="50" charset="-128"/>
                <a:ea typeface="Meiryo UI" panose="020B0604030504040204" pitchFamily="50" charset="-128"/>
                <a:cs typeface="Meiryo UI" panose="020B0604030504040204" pitchFamily="50" charset="-128"/>
              </a:rPr>
              <a:t>興味のない男性からモテ</a:t>
            </a:r>
            <a:r>
              <a:rPr lang="ja-JP" altLang="en-US" sz="800" dirty="0" err="1">
                <a:solidFill>
                  <a:srgbClr val="000000">
                    <a:lumMod val="65000"/>
                    <a:lumOff val="35000"/>
                  </a:srgbClr>
                </a:solidFill>
                <a:latin typeface="Meiryo UI" panose="020B0604030504040204" pitchFamily="50" charset="-128"/>
                <a:ea typeface="Meiryo UI" panose="020B0604030504040204" pitchFamily="50" charset="-128"/>
                <a:cs typeface="Meiryo UI" panose="020B0604030504040204" pitchFamily="50" charset="-128"/>
              </a:rPr>
              <a:t>る</a:t>
            </a:r>
            <a:r>
              <a:rPr lang="ja-JP" altLang="en-US" sz="800" dirty="0">
                <a:solidFill>
                  <a:srgbClr val="000000">
                    <a:lumMod val="65000"/>
                    <a:lumOff val="35000"/>
                  </a:srgbClr>
                </a:solidFill>
                <a:latin typeface="Meiryo UI" panose="020B0604030504040204" pitchFamily="50" charset="-128"/>
                <a:ea typeface="Meiryo UI" panose="020B0604030504040204" pitchFamily="50" charset="-128"/>
                <a:cs typeface="Meiryo UI" panose="020B0604030504040204" pitchFamily="50" charset="-128"/>
              </a:rPr>
              <a:t>日照りモテ子</a:t>
            </a:r>
            <a:r>
              <a:rPr lang="en-US" altLang="ja-JP" sz="800" dirty="0">
                <a:solidFill>
                  <a:srgbClr val="000000">
                    <a:lumMod val="65000"/>
                    <a:lumOff val="35000"/>
                  </a:srgbClr>
                </a:solidFill>
                <a:latin typeface="Meiryo UI" panose="020B0604030504040204" pitchFamily="50" charset="-128"/>
                <a:ea typeface="Meiryo UI" panose="020B0604030504040204" pitchFamily="50" charset="-128"/>
                <a:cs typeface="Meiryo UI" panose="020B0604030504040204" pitchFamily="50" charset="-128"/>
              </a:rPr>
              <a:t>3</a:t>
            </a:r>
            <a:r>
              <a:rPr lang="ja-JP" altLang="en-US" sz="800" dirty="0">
                <a:solidFill>
                  <a:srgbClr val="000000">
                    <a:lumMod val="65000"/>
                    <a:lumOff val="35000"/>
                  </a:srgbClr>
                </a:solidFill>
                <a:latin typeface="Meiryo UI" panose="020B0604030504040204" pitchFamily="50" charset="-128"/>
                <a:ea typeface="Meiryo UI" panose="020B0604030504040204" pitchFamily="50" charset="-128"/>
                <a:cs typeface="Meiryo UI" panose="020B0604030504040204" pitchFamily="50" charset="-128"/>
              </a:rPr>
              <a:t>号。</a:t>
            </a:r>
            <a:endParaRPr lang="en-US" altLang="ja-JP" sz="800" dirty="0">
              <a:solidFill>
                <a:srgbClr val="000000">
                  <a:lumMod val="65000"/>
                  <a:lumOff val="35000"/>
                </a:srgbClr>
              </a:solidFill>
              <a:latin typeface="Meiryo UI" panose="020B0604030504040204" pitchFamily="50" charset="-128"/>
              <a:ea typeface="Meiryo UI" panose="020B0604030504040204" pitchFamily="50" charset="-128"/>
              <a:cs typeface="Meiryo UI" panose="020B0604030504040204" pitchFamily="50" charset="-128"/>
            </a:endParaRPr>
          </a:p>
          <a:p>
            <a:endParaRPr lang="en-US" altLang="ja-JP" sz="800" dirty="0">
              <a:solidFill>
                <a:srgbClr val="000000">
                  <a:lumMod val="65000"/>
                  <a:lumOff val="35000"/>
                </a:srgbClr>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30" name="テキスト ボックス 29">
            <a:extLst>
              <a:ext uri="{FF2B5EF4-FFF2-40B4-BE49-F238E27FC236}">
                <a16:creationId xmlns:a16="http://schemas.microsoft.com/office/drawing/2014/main" id="{CF9F1E04-E73D-9A45-89A6-8ED5227C7867}"/>
              </a:ext>
            </a:extLst>
          </p:cNvPr>
          <p:cNvSpPr txBox="1"/>
          <p:nvPr/>
        </p:nvSpPr>
        <p:spPr>
          <a:xfrm>
            <a:off x="5449164" y="7787200"/>
            <a:ext cx="1104000" cy="593114"/>
          </a:xfrm>
          <a:prstGeom prst="rect">
            <a:avLst/>
          </a:prstGeom>
          <a:solidFill>
            <a:schemeClr val="accent2">
              <a:lumMod val="60000"/>
              <a:lumOff val="40000"/>
              <a:alpha val="38000"/>
            </a:schemeClr>
          </a:solidFill>
        </p:spPr>
        <p:txBody>
          <a:bodyPr wrap="square" lIns="84458" tIns="42229" rIns="84458" bIns="42229" rtlCol="0">
            <a:spAutoFit/>
          </a:bodyPr>
          <a:lstStyle/>
          <a:p>
            <a:r>
              <a:rPr lang="ja-JP" altLang="en-US" sz="900" b="1" dirty="0" err="1">
                <a:solidFill>
                  <a:srgbClr val="000000">
                    <a:lumMod val="65000"/>
                    <a:lumOff val="35000"/>
                  </a:srgbClr>
                </a:solidFill>
                <a:latin typeface="Meiryo UI" panose="020B0604030504040204" pitchFamily="50" charset="-128"/>
                <a:ea typeface="Meiryo UI" panose="020B0604030504040204" pitchFamily="50" charset="-128"/>
                <a:cs typeface="Meiryo UI" panose="020B0604030504040204" pitchFamily="50" charset="-128"/>
              </a:rPr>
              <a:t>ゆみちゃん</a:t>
            </a:r>
            <a:endParaRPr lang="en-US" altLang="ja-JP" sz="900" b="1" dirty="0">
              <a:solidFill>
                <a:srgbClr val="000000">
                  <a:lumMod val="65000"/>
                  <a:lumOff val="35000"/>
                </a:srgbClr>
              </a:solidFill>
              <a:latin typeface="Meiryo UI" panose="020B0604030504040204" pitchFamily="50" charset="-128"/>
              <a:ea typeface="Meiryo UI" panose="020B0604030504040204" pitchFamily="50" charset="-128"/>
              <a:cs typeface="Meiryo UI" panose="020B0604030504040204" pitchFamily="50" charset="-128"/>
            </a:endParaRPr>
          </a:p>
          <a:p>
            <a:r>
              <a:rPr lang="ja-JP" altLang="en-US" sz="800" dirty="0">
                <a:solidFill>
                  <a:srgbClr val="000000">
                    <a:lumMod val="65000"/>
                    <a:lumOff val="35000"/>
                  </a:srgbClr>
                </a:solidFill>
                <a:latin typeface="Meiryo UI" panose="020B0604030504040204" pitchFamily="50" charset="-128"/>
                <a:ea typeface="Meiryo UI" panose="020B0604030504040204" pitchFamily="50" charset="-128"/>
                <a:cs typeface="Meiryo UI" panose="020B0604030504040204" pitchFamily="50" charset="-128"/>
              </a:rPr>
              <a:t>唯一結婚している。日照りモテ子</a:t>
            </a:r>
            <a:r>
              <a:rPr lang="en-US" altLang="ja-JP" sz="800" dirty="0">
                <a:solidFill>
                  <a:srgbClr val="000000">
                    <a:lumMod val="65000"/>
                    <a:lumOff val="35000"/>
                  </a:srgbClr>
                </a:solidFill>
                <a:latin typeface="Meiryo UI" panose="020B0604030504040204" pitchFamily="50" charset="-128"/>
                <a:ea typeface="Meiryo UI" panose="020B0604030504040204" pitchFamily="50" charset="-128"/>
                <a:cs typeface="Meiryo UI" panose="020B0604030504040204" pitchFamily="50" charset="-128"/>
              </a:rPr>
              <a:t>3</a:t>
            </a:r>
            <a:r>
              <a:rPr lang="ja-JP" altLang="en-US" sz="800" dirty="0">
                <a:solidFill>
                  <a:srgbClr val="000000">
                    <a:lumMod val="65000"/>
                    <a:lumOff val="35000"/>
                  </a:srgbClr>
                </a:solidFill>
                <a:latin typeface="Meiryo UI" panose="020B0604030504040204" pitchFamily="50" charset="-128"/>
                <a:ea typeface="Meiryo UI" panose="020B0604030504040204" pitchFamily="50" charset="-128"/>
                <a:cs typeface="Meiryo UI" panose="020B0604030504040204" pitchFamily="50" charset="-128"/>
              </a:rPr>
              <a:t>人を冷静に観察している。</a:t>
            </a:r>
            <a:endParaRPr lang="en-US" altLang="ja-JP" sz="800" dirty="0">
              <a:solidFill>
                <a:srgbClr val="000000">
                  <a:lumMod val="65000"/>
                  <a:lumOff val="35000"/>
                </a:srgbClr>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38" name="正方形/長方形 37">
            <a:extLst>
              <a:ext uri="{FF2B5EF4-FFF2-40B4-BE49-F238E27FC236}">
                <a16:creationId xmlns:a16="http://schemas.microsoft.com/office/drawing/2014/main" id="{4B2186F5-EF66-9C46-873B-636950C22990}"/>
              </a:ext>
            </a:extLst>
          </p:cNvPr>
          <p:cNvSpPr/>
          <p:nvPr/>
        </p:nvSpPr>
        <p:spPr>
          <a:xfrm>
            <a:off x="551962" y="3577158"/>
            <a:ext cx="1154698" cy="4739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kumimoji="1" lang="en-US" altLang="ja-JP" b="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9" name="正方形/長方形 58">
            <a:extLst>
              <a:ext uri="{FF2B5EF4-FFF2-40B4-BE49-F238E27FC236}">
                <a16:creationId xmlns:a16="http://schemas.microsoft.com/office/drawing/2014/main" id="{0599EF59-6D61-0B4C-BCC1-C7997F9A65FB}"/>
              </a:ext>
            </a:extLst>
          </p:cNvPr>
          <p:cNvSpPr/>
          <p:nvPr/>
        </p:nvSpPr>
        <p:spPr>
          <a:xfrm>
            <a:off x="0" y="8835279"/>
            <a:ext cx="6858000" cy="337877"/>
          </a:xfrm>
          <a:prstGeom prst="rect">
            <a:avLst/>
          </a:prstGeom>
          <a:solidFill>
            <a:srgbClr val="FF90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1" name="フッター プレースホルダー 5">
            <a:extLst>
              <a:ext uri="{FF2B5EF4-FFF2-40B4-BE49-F238E27FC236}">
                <a16:creationId xmlns:a16="http://schemas.microsoft.com/office/drawing/2014/main" id="{81248B43-72E1-E94C-B8E2-ABB154CC19D5}"/>
              </a:ext>
            </a:extLst>
          </p:cNvPr>
          <p:cNvSpPr txBox="1">
            <a:spLocks/>
          </p:cNvSpPr>
          <p:nvPr/>
        </p:nvSpPr>
        <p:spPr>
          <a:xfrm>
            <a:off x="-99392" y="8873380"/>
            <a:ext cx="2723452" cy="273330"/>
          </a:xfrm>
          <a:prstGeom prst="rect">
            <a:avLst/>
          </a:prstGeom>
        </p:spPr>
        <p:txBody>
          <a:bodyPr vert="horz" lIns="91440" tIns="45720" rIns="91440" bIns="45720" rtlCol="0" anchor="ctr"/>
          <a:lstStyle>
            <a:defPPr>
              <a:defRPr lang="ja-JP"/>
            </a:defPPr>
            <a:lvl1pPr marL="0" algn="ctr" defTabSz="914400" rtl="0" eaLnBrk="1" latinLnBrk="0" hangingPunct="1">
              <a:defRPr kumimoji="1" sz="1200"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dirty="0">
                <a:solidFill>
                  <a:schemeClr val="bg1"/>
                </a:solidFill>
              </a:rPr>
              <a:t>C-station</a:t>
            </a:r>
            <a:r>
              <a:rPr lang="ja-JP" altLang="en-US" dirty="0">
                <a:solidFill>
                  <a:schemeClr val="bg1"/>
                </a:solidFill>
              </a:rPr>
              <a:t>　</a:t>
            </a:r>
            <a:r>
              <a:rPr lang="en-US" altLang="ja-JP" dirty="0">
                <a:solidFill>
                  <a:schemeClr val="bg1"/>
                </a:solidFill>
              </a:rPr>
              <a:t>https://c.kodansha.net/</a:t>
            </a:r>
            <a:endParaRPr lang="ja-JP" altLang="en-US" dirty="0">
              <a:solidFill>
                <a:schemeClr val="bg1"/>
              </a:solidFill>
            </a:endParaRPr>
          </a:p>
        </p:txBody>
      </p:sp>
      <p:sp>
        <p:nvSpPr>
          <p:cNvPr id="62" name="正方形/長方形 61">
            <a:extLst>
              <a:ext uri="{FF2B5EF4-FFF2-40B4-BE49-F238E27FC236}">
                <a16:creationId xmlns:a16="http://schemas.microsoft.com/office/drawing/2014/main" id="{E6E9FA7B-5105-0A4C-AC50-53E3002E9EAE}"/>
              </a:ext>
            </a:extLst>
          </p:cNvPr>
          <p:cNvSpPr/>
          <p:nvPr/>
        </p:nvSpPr>
        <p:spPr>
          <a:xfrm>
            <a:off x="6214377" y="8539405"/>
            <a:ext cx="576064" cy="4907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4000" i="1">
                <a:solidFill>
                  <a:schemeClr val="bg1">
                    <a:lumMod val="65000"/>
                  </a:schemeClr>
                </a:solidFill>
                <a:latin typeface="Hiragino Kaku Gothic Std W8" charset="-128"/>
                <a:ea typeface="Hiragino Kaku Gothic Std W8" charset="-128"/>
                <a:cs typeface="Hiragino Kaku Gothic Std W8" charset="-128"/>
              </a:rPr>
              <a:t>８</a:t>
            </a:r>
            <a:endParaRPr kumimoji="1" lang="ja-JP" altLang="en-US" sz="4000" i="1" dirty="0">
              <a:solidFill>
                <a:schemeClr val="bg1">
                  <a:lumMod val="65000"/>
                </a:schemeClr>
              </a:solidFill>
              <a:latin typeface="Hiragino Kaku Gothic Std W8" charset="-128"/>
              <a:ea typeface="Hiragino Kaku Gothic Std W8" charset="-128"/>
              <a:cs typeface="Hiragino Kaku Gothic Std W8" charset="-128"/>
            </a:endParaRPr>
          </a:p>
        </p:txBody>
      </p:sp>
      <p:sp>
        <p:nvSpPr>
          <p:cNvPr id="35" name="正方形/長方形 34">
            <a:extLst>
              <a:ext uri="{FF2B5EF4-FFF2-40B4-BE49-F238E27FC236}">
                <a16:creationId xmlns:a16="http://schemas.microsoft.com/office/drawing/2014/main" id="{9C49FE39-E15E-4469-9C99-037F947C3398}"/>
              </a:ext>
            </a:extLst>
          </p:cNvPr>
          <p:cNvSpPr/>
          <p:nvPr/>
        </p:nvSpPr>
        <p:spPr>
          <a:xfrm>
            <a:off x="5143642" y="8898632"/>
            <a:ext cx="946093" cy="230832"/>
          </a:xfrm>
          <a:prstGeom prst="rect">
            <a:avLst/>
          </a:prstGeom>
        </p:spPr>
        <p:txBody>
          <a:bodyPr wrap="none">
            <a:spAutoFit/>
          </a:bodyPr>
          <a:lstStyle/>
          <a:p>
            <a:r>
              <a:rPr lang="en-US" altLang="ja-JP" sz="900" dirty="0">
                <a:solidFill>
                  <a:schemeClr val="bg1"/>
                </a:solidFill>
              </a:rPr>
              <a:t>ℂ2020</a:t>
            </a:r>
            <a:r>
              <a:rPr lang="ja-JP" altLang="en-US" sz="900" dirty="0">
                <a:solidFill>
                  <a:schemeClr val="bg1"/>
                </a:solidFill>
              </a:rPr>
              <a:t>　講談社</a:t>
            </a:r>
          </a:p>
        </p:txBody>
      </p:sp>
      <p:cxnSp>
        <p:nvCxnSpPr>
          <p:cNvPr id="36" name="直線コネクタ 35">
            <a:extLst>
              <a:ext uri="{FF2B5EF4-FFF2-40B4-BE49-F238E27FC236}">
                <a16:creationId xmlns:a16="http://schemas.microsoft.com/office/drawing/2014/main" id="{6BEE1B6B-B424-4D7A-BB6C-4C10F37F61B4}"/>
              </a:ext>
            </a:extLst>
          </p:cNvPr>
          <p:cNvCxnSpPr>
            <a:cxnSpLocks/>
          </p:cNvCxnSpPr>
          <p:nvPr/>
        </p:nvCxnSpPr>
        <p:spPr>
          <a:xfrm>
            <a:off x="0" y="8784773"/>
            <a:ext cx="6017624" cy="0"/>
          </a:xfrm>
          <a:prstGeom prst="line">
            <a:avLst/>
          </a:prstGeom>
          <a:ln w="38100">
            <a:solidFill>
              <a:srgbClr val="FF90CD"/>
            </a:solidFill>
          </a:ln>
        </p:spPr>
        <p:style>
          <a:lnRef idx="1">
            <a:schemeClr val="accent1"/>
          </a:lnRef>
          <a:fillRef idx="0">
            <a:schemeClr val="accent1"/>
          </a:fillRef>
          <a:effectRef idx="0">
            <a:schemeClr val="accent1"/>
          </a:effectRef>
          <a:fontRef idx="minor">
            <a:schemeClr val="tx1"/>
          </a:fontRef>
        </p:style>
      </p:cxnSp>
      <p:sp>
        <p:nvSpPr>
          <p:cNvPr id="64" name="正方形/長方形 63">
            <a:extLst>
              <a:ext uri="{FF2B5EF4-FFF2-40B4-BE49-F238E27FC236}">
                <a16:creationId xmlns:a16="http://schemas.microsoft.com/office/drawing/2014/main" id="{6761417A-0099-4D82-AEFD-17FC8C259B10}"/>
              </a:ext>
            </a:extLst>
          </p:cNvPr>
          <p:cNvSpPr/>
          <p:nvPr/>
        </p:nvSpPr>
        <p:spPr>
          <a:xfrm flipV="1">
            <a:off x="116633" y="18538"/>
            <a:ext cx="2397967" cy="32403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kumimoji="1" lang="ja-JP" altLang="en-US" sz="900" dirty="0">
              <a:solidFill>
                <a:srgbClr val="FF66CC"/>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5" name="正方形/長方形 64">
            <a:extLst>
              <a:ext uri="{FF2B5EF4-FFF2-40B4-BE49-F238E27FC236}">
                <a16:creationId xmlns:a16="http://schemas.microsoft.com/office/drawing/2014/main" id="{FB441434-8BEA-4C7A-8510-065E77C91303}"/>
              </a:ext>
            </a:extLst>
          </p:cNvPr>
          <p:cNvSpPr/>
          <p:nvPr/>
        </p:nvSpPr>
        <p:spPr>
          <a:xfrm>
            <a:off x="0" y="0"/>
            <a:ext cx="6885385" cy="1400799"/>
          </a:xfrm>
          <a:prstGeom prst="rect">
            <a:avLst/>
          </a:prstGeom>
          <a:solidFill>
            <a:srgbClr val="FF90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300"/>
              </a:spcBef>
              <a:spcAft>
                <a:spcPts val="300"/>
              </a:spcAft>
            </a:pPr>
            <a:endParaRPr kumimoji="1" lang="ja-JP" altLang="en-US">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6" name="正方形/長方形 65">
            <a:extLst>
              <a:ext uri="{FF2B5EF4-FFF2-40B4-BE49-F238E27FC236}">
                <a16:creationId xmlns:a16="http://schemas.microsoft.com/office/drawing/2014/main" id="{0F18EDDA-262B-45C7-BA6B-52885373787C}"/>
              </a:ext>
            </a:extLst>
          </p:cNvPr>
          <p:cNvSpPr/>
          <p:nvPr/>
        </p:nvSpPr>
        <p:spPr>
          <a:xfrm>
            <a:off x="238885" y="100075"/>
            <a:ext cx="2275715" cy="2922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en-US" altLang="ja-JP" sz="1100"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with online </a:t>
            </a:r>
            <a:r>
              <a:rPr kumimoji="1" lang="ja-JP" altLang="en-US" sz="1100"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のマンガがすごい！</a:t>
            </a:r>
          </a:p>
        </p:txBody>
      </p:sp>
      <p:grpSp>
        <p:nvGrpSpPr>
          <p:cNvPr id="67" name="グループ化 66">
            <a:extLst>
              <a:ext uri="{FF2B5EF4-FFF2-40B4-BE49-F238E27FC236}">
                <a16:creationId xmlns:a16="http://schemas.microsoft.com/office/drawing/2014/main" id="{0EF65B73-8F6D-42CB-9555-BD298E90CC7A}"/>
              </a:ext>
            </a:extLst>
          </p:cNvPr>
          <p:cNvGrpSpPr/>
          <p:nvPr/>
        </p:nvGrpSpPr>
        <p:grpSpPr>
          <a:xfrm>
            <a:off x="95902" y="75692"/>
            <a:ext cx="6664234" cy="1270342"/>
            <a:chOff x="95902" y="45212"/>
            <a:chExt cx="6664234" cy="1270342"/>
          </a:xfrm>
        </p:grpSpPr>
        <p:cxnSp>
          <p:nvCxnSpPr>
            <p:cNvPr id="68" name="直線コネクタ 67">
              <a:extLst>
                <a:ext uri="{FF2B5EF4-FFF2-40B4-BE49-F238E27FC236}">
                  <a16:creationId xmlns:a16="http://schemas.microsoft.com/office/drawing/2014/main" id="{60D23941-0408-4C03-9120-BCFE19759B9D}"/>
                </a:ext>
              </a:extLst>
            </p:cNvPr>
            <p:cNvCxnSpPr>
              <a:cxnSpLocks/>
            </p:cNvCxnSpPr>
            <p:nvPr/>
          </p:nvCxnSpPr>
          <p:spPr>
            <a:xfrm>
              <a:off x="95902" y="45212"/>
              <a:ext cx="0" cy="1270342"/>
            </a:xfrm>
            <a:prstGeom prst="line">
              <a:avLst/>
            </a:prstGeom>
            <a:ln w="76200" cap="rnd">
              <a:solidFill>
                <a:schemeClr val="bg1"/>
              </a:solidFill>
              <a:prstDash val="sysDot"/>
              <a:round/>
            </a:ln>
          </p:spPr>
          <p:style>
            <a:lnRef idx="1">
              <a:schemeClr val="accent1"/>
            </a:lnRef>
            <a:fillRef idx="0">
              <a:schemeClr val="accent1"/>
            </a:fillRef>
            <a:effectRef idx="0">
              <a:schemeClr val="accent1"/>
            </a:effectRef>
            <a:fontRef idx="minor">
              <a:schemeClr val="tx1"/>
            </a:fontRef>
          </p:style>
        </p:cxnSp>
        <p:cxnSp>
          <p:nvCxnSpPr>
            <p:cNvPr id="69" name="直線コネクタ 68">
              <a:extLst>
                <a:ext uri="{FF2B5EF4-FFF2-40B4-BE49-F238E27FC236}">
                  <a16:creationId xmlns:a16="http://schemas.microsoft.com/office/drawing/2014/main" id="{FC92FF52-7191-4F82-A89E-8DFE4E71B838}"/>
                </a:ext>
              </a:extLst>
            </p:cNvPr>
            <p:cNvCxnSpPr>
              <a:cxnSpLocks/>
            </p:cNvCxnSpPr>
            <p:nvPr/>
          </p:nvCxnSpPr>
          <p:spPr>
            <a:xfrm>
              <a:off x="6760136" y="45212"/>
              <a:ext cx="0" cy="1270342"/>
            </a:xfrm>
            <a:prstGeom prst="line">
              <a:avLst/>
            </a:prstGeom>
            <a:ln w="76200" cap="rnd">
              <a:solidFill>
                <a:schemeClr val="bg1"/>
              </a:solidFill>
              <a:prstDash val="sysDot"/>
              <a:round/>
            </a:ln>
          </p:spPr>
          <p:style>
            <a:lnRef idx="1">
              <a:schemeClr val="accent1"/>
            </a:lnRef>
            <a:fillRef idx="0">
              <a:schemeClr val="accent1"/>
            </a:fillRef>
            <a:effectRef idx="0">
              <a:schemeClr val="accent1"/>
            </a:effectRef>
            <a:fontRef idx="minor">
              <a:schemeClr val="tx1"/>
            </a:fontRef>
          </p:style>
        </p:cxnSp>
        <p:cxnSp>
          <p:nvCxnSpPr>
            <p:cNvPr id="70" name="直線コネクタ 69">
              <a:extLst>
                <a:ext uri="{FF2B5EF4-FFF2-40B4-BE49-F238E27FC236}">
                  <a16:creationId xmlns:a16="http://schemas.microsoft.com/office/drawing/2014/main" id="{3F0180EE-5D0F-4BF9-A16E-452651F3EF57}"/>
                </a:ext>
              </a:extLst>
            </p:cNvPr>
            <p:cNvCxnSpPr>
              <a:cxnSpLocks/>
            </p:cNvCxnSpPr>
            <p:nvPr/>
          </p:nvCxnSpPr>
          <p:spPr>
            <a:xfrm>
              <a:off x="230694" y="1271099"/>
              <a:ext cx="6529442" cy="0"/>
            </a:xfrm>
            <a:prstGeom prst="line">
              <a:avLst/>
            </a:prstGeom>
            <a:ln w="76200" cap="rnd">
              <a:solidFill>
                <a:schemeClr val="bg1"/>
              </a:solidFill>
              <a:prstDash val="sysDot"/>
              <a:round/>
            </a:ln>
          </p:spPr>
          <p:style>
            <a:lnRef idx="1">
              <a:schemeClr val="accent1"/>
            </a:lnRef>
            <a:fillRef idx="0">
              <a:schemeClr val="accent1"/>
            </a:fillRef>
            <a:effectRef idx="0">
              <a:schemeClr val="accent1"/>
            </a:effectRef>
            <a:fontRef idx="minor">
              <a:schemeClr val="tx1"/>
            </a:fontRef>
          </p:style>
        </p:cxnSp>
      </p:grpSp>
      <p:cxnSp>
        <p:nvCxnSpPr>
          <p:cNvPr id="71" name="直線コネクタ 70">
            <a:extLst>
              <a:ext uri="{FF2B5EF4-FFF2-40B4-BE49-F238E27FC236}">
                <a16:creationId xmlns:a16="http://schemas.microsoft.com/office/drawing/2014/main" id="{ED52BC64-9189-44F8-A780-288CE2290C2D}"/>
              </a:ext>
            </a:extLst>
          </p:cNvPr>
          <p:cNvCxnSpPr>
            <a:cxnSpLocks/>
          </p:cNvCxnSpPr>
          <p:nvPr/>
        </p:nvCxnSpPr>
        <p:spPr>
          <a:xfrm>
            <a:off x="2447636" y="234275"/>
            <a:ext cx="295508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72" name="図 71" descr="プレート が含まれている画像&#10;&#10;自動的に生成された説明">
            <a:extLst>
              <a:ext uri="{FF2B5EF4-FFF2-40B4-BE49-F238E27FC236}">
                <a16:creationId xmlns:a16="http://schemas.microsoft.com/office/drawing/2014/main" id="{5C6C050E-0274-4EE2-B333-0ABB058950B5}"/>
              </a:ext>
            </a:extLst>
          </p:cNvPr>
          <p:cNvPicPr>
            <a:picLocks noChangeAspect="1"/>
          </p:cNvPicPr>
          <p:nvPr/>
        </p:nvPicPr>
        <p:blipFill>
          <a:blip r:embed="rId6"/>
          <a:stretch>
            <a:fillRect/>
          </a:stretch>
        </p:blipFill>
        <p:spPr>
          <a:xfrm>
            <a:off x="5511199" y="131743"/>
            <a:ext cx="1069833" cy="342038"/>
          </a:xfrm>
          <a:prstGeom prst="rect">
            <a:avLst/>
          </a:prstGeom>
        </p:spPr>
      </p:pic>
      <p:sp>
        <p:nvSpPr>
          <p:cNvPr id="73" name="テキスト ボックス 72">
            <a:extLst>
              <a:ext uri="{FF2B5EF4-FFF2-40B4-BE49-F238E27FC236}">
                <a16:creationId xmlns:a16="http://schemas.microsoft.com/office/drawing/2014/main" id="{7E05DA9A-4653-4150-AA94-7F0A62C933B2}"/>
              </a:ext>
            </a:extLst>
          </p:cNvPr>
          <p:cNvSpPr txBox="1"/>
          <p:nvPr/>
        </p:nvSpPr>
        <p:spPr>
          <a:xfrm>
            <a:off x="204379" y="438046"/>
            <a:ext cx="6144434" cy="830997"/>
          </a:xfrm>
          <a:prstGeom prst="rect">
            <a:avLst/>
          </a:prstGeom>
          <a:noFill/>
        </p:spPr>
        <p:txBody>
          <a:bodyPr wrap="square" rtlCol="0">
            <a:spAutoFit/>
          </a:bodyPr>
          <a:lstStyle/>
          <a:p>
            <a:pPr algn="ctr"/>
            <a:r>
              <a:rPr lang="ja-JP" altLang="en-US" sz="2400" b="1"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共感度</a:t>
            </a:r>
            <a:r>
              <a:rPr lang="en-US" altLang="ja-JP" sz="2400" b="1"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MAX</a:t>
            </a:r>
            <a:r>
              <a:rPr lang="ja-JP" altLang="en-US" sz="2400" b="1"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の人気マンガ！</a:t>
            </a:r>
            <a:endParaRPr lang="en-US" altLang="ja-JP" sz="2400" b="1"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endParaRPr>
          </a:p>
          <a:p>
            <a:pPr algn="ctr"/>
            <a:r>
              <a:rPr kumimoji="1" lang="ja-JP" altLang="en-US" sz="2400" b="1"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「キャリ子</a:t>
            </a:r>
            <a:r>
              <a:rPr kumimoji="1" lang="ja-JP" altLang="en-US" sz="2400" b="1">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の漫画</a:t>
            </a:r>
            <a:r>
              <a:rPr kumimoji="1" lang="en-US" altLang="ja-JP" sz="2400" b="1"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 - </a:t>
            </a:r>
            <a:r>
              <a:rPr kumimoji="1" lang="ja-JP" altLang="en-US" sz="2400" b="1">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日照り</a:t>
            </a:r>
            <a:r>
              <a:rPr kumimoji="1" lang="ja-JP" altLang="en-US" sz="2400" b="1"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モテ子」</a:t>
            </a:r>
          </a:p>
        </p:txBody>
      </p:sp>
      <p:sp>
        <p:nvSpPr>
          <p:cNvPr id="32" name="フローチャート: 代替処理 31">
            <a:extLst>
              <a:ext uri="{FF2B5EF4-FFF2-40B4-BE49-F238E27FC236}">
                <a16:creationId xmlns:a16="http://schemas.microsoft.com/office/drawing/2014/main" id="{19BC1347-7885-4B5D-92D6-F59AEF5F34D0}"/>
              </a:ext>
            </a:extLst>
          </p:cNvPr>
          <p:cNvSpPr/>
          <p:nvPr/>
        </p:nvSpPr>
        <p:spPr>
          <a:xfrm>
            <a:off x="2569093" y="6167962"/>
            <a:ext cx="1741464" cy="405398"/>
          </a:xfrm>
          <a:prstGeom prst="flowChartAlternateProcess">
            <a:avLst/>
          </a:prstGeom>
          <a:solidFill>
            <a:srgbClr val="00B050"/>
          </a:solidFill>
          <a:ln/>
        </p:spPr>
        <p:style>
          <a:lnRef idx="0">
            <a:schemeClr val="accent2"/>
          </a:lnRef>
          <a:fillRef idx="3">
            <a:schemeClr val="accent2"/>
          </a:fillRef>
          <a:effectRef idx="3">
            <a:schemeClr val="accent2"/>
          </a:effectRef>
          <a:fontRef idx="minor">
            <a:schemeClr val="lt1"/>
          </a:fontRef>
        </p:style>
        <p:txBody>
          <a:bodyPr rtlCol="0" anchor="ctr"/>
          <a:lstStyle/>
          <a:p>
            <a:pPr algn="ctr"/>
            <a:endParaRPr kumimoji="1" lang="ja-JP" altLang="en-US"/>
          </a:p>
        </p:txBody>
      </p:sp>
      <p:sp>
        <p:nvSpPr>
          <p:cNvPr id="33" name="テキスト ボックス 32">
            <a:extLst>
              <a:ext uri="{FF2B5EF4-FFF2-40B4-BE49-F238E27FC236}">
                <a16:creationId xmlns:a16="http://schemas.microsoft.com/office/drawing/2014/main" id="{0B2C2193-49CD-4168-9E1C-5B2DA55F9C58}"/>
              </a:ext>
            </a:extLst>
          </p:cNvPr>
          <p:cNvSpPr txBox="1"/>
          <p:nvPr/>
        </p:nvSpPr>
        <p:spPr>
          <a:xfrm>
            <a:off x="2552047" y="6251210"/>
            <a:ext cx="1776984" cy="307777"/>
          </a:xfrm>
          <a:prstGeom prst="rect">
            <a:avLst/>
          </a:prstGeom>
          <a:noFill/>
        </p:spPr>
        <p:txBody>
          <a:bodyPr wrap="square" rtlCol="0">
            <a:spAutoFit/>
          </a:bodyPr>
          <a:lstStyle/>
          <a:p>
            <a:pPr algn="ctr"/>
            <a:r>
              <a:rPr kumimoji="1" lang="ja-JP" altLang="en-US" sz="1400" b="1" dirty="0">
                <a:solidFill>
                  <a:schemeClr val="bg1"/>
                </a:solidFill>
                <a:latin typeface="Meiryo" panose="020B0604030504040204" pitchFamily="34" charset="-128"/>
                <a:ea typeface="Meiryo" panose="020B0604030504040204" pitchFamily="34" charset="-128"/>
              </a:rPr>
              <a:t>登場キャラクター</a:t>
            </a:r>
          </a:p>
        </p:txBody>
      </p:sp>
      <p:pic>
        <p:nvPicPr>
          <p:cNvPr id="41" name="図 40">
            <a:extLst>
              <a:ext uri="{FF2B5EF4-FFF2-40B4-BE49-F238E27FC236}">
                <a16:creationId xmlns:a16="http://schemas.microsoft.com/office/drawing/2014/main" id="{2A97FF46-1610-42AE-B0E4-0000106A2A51}"/>
              </a:ext>
            </a:extLst>
          </p:cNvPr>
          <p:cNvPicPr>
            <a:picLocks noChangeAspect="1"/>
          </p:cNvPicPr>
          <p:nvPr/>
        </p:nvPicPr>
        <p:blipFill>
          <a:blip r:embed="rId7">
            <a:duotone>
              <a:prstClr val="black"/>
              <a:schemeClr val="accent4">
                <a:tint val="45000"/>
                <a:satMod val="400000"/>
              </a:schemeClr>
            </a:duotone>
          </a:blip>
          <a:stretch>
            <a:fillRect/>
          </a:stretch>
        </p:blipFill>
        <p:spPr>
          <a:xfrm>
            <a:off x="5743702" y="1539451"/>
            <a:ext cx="952481" cy="830445"/>
          </a:xfrm>
          <a:prstGeom prst="rect">
            <a:avLst/>
          </a:prstGeom>
        </p:spPr>
      </p:pic>
      <p:sp>
        <p:nvSpPr>
          <p:cNvPr id="42" name="正方形/長方形 41">
            <a:extLst>
              <a:ext uri="{FF2B5EF4-FFF2-40B4-BE49-F238E27FC236}">
                <a16:creationId xmlns:a16="http://schemas.microsoft.com/office/drawing/2014/main" id="{2E216822-5CE2-45B1-979E-C962CEBFA789}"/>
              </a:ext>
            </a:extLst>
          </p:cNvPr>
          <p:cNvSpPr/>
          <p:nvPr/>
        </p:nvSpPr>
        <p:spPr>
          <a:xfrm>
            <a:off x="5817339" y="1728033"/>
            <a:ext cx="797906" cy="515879"/>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ja-JP" altLang="en-US" sz="1400" b="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共感度</a:t>
            </a:r>
            <a:endParaRPr kumimoji="1" lang="en-US" altLang="ja-JP" sz="1400" b="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a:p>
            <a:pPr algn="ctr"/>
            <a:r>
              <a:rPr kumimoji="1" lang="en-US" altLang="ja-JP" sz="1400" b="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100%</a:t>
            </a:r>
          </a:p>
        </p:txBody>
      </p:sp>
      <p:sp>
        <p:nvSpPr>
          <p:cNvPr id="48" name="テキスト ボックス 47">
            <a:extLst>
              <a:ext uri="{FF2B5EF4-FFF2-40B4-BE49-F238E27FC236}">
                <a16:creationId xmlns:a16="http://schemas.microsoft.com/office/drawing/2014/main" id="{12741C89-D0B7-2F4E-9709-9DB28BCCCB5C}"/>
              </a:ext>
            </a:extLst>
          </p:cNvPr>
          <p:cNvSpPr txBox="1"/>
          <p:nvPr/>
        </p:nvSpPr>
        <p:spPr>
          <a:xfrm>
            <a:off x="265027" y="1458912"/>
            <a:ext cx="1288473" cy="461665"/>
          </a:xfrm>
          <a:prstGeom prst="rect">
            <a:avLst/>
          </a:prstGeom>
          <a:noFill/>
        </p:spPr>
        <p:txBody>
          <a:bodyPr wrap="square" rtlCol="0">
            <a:spAutoFit/>
          </a:bodyPr>
          <a:lstStyle/>
          <a:p>
            <a:r>
              <a:rPr kumimoji="1" lang="en-US" altLang="ja-JP" sz="2400" b="1" dirty="0">
                <a:solidFill>
                  <a:srgbClr val="FF90CD"/>
                </a:solidFill>
                <a:latin typeface="Cavolini" panose="020B0604020202020204" pitchFamily="34" charset="0"/>
                <a:cs typeface="Cavolini" panose="020B0604020202020204" pitchFamily="34" charset="0"/>
              </a:rPr>
              <a:t>About</a:t>
            </a:r>
            <a:endParaRPr kumimoji="1" lang="ja-JP" altLang="en-US" sz="2400" b="1">
              <a:solidFill>
                <a:srgbClr val="FF90CD"/>
              </a:solidFill>
              <a:latin typeface="Cavolini" panose="020B0604020202020204" pitchFamily="34" charset="0"/>
              <a:cs typeface="Cavolini" panose="020B0604020202020204" pitchFamily="34" charset="0"/>
            </a:endParaRPr>
          </a:p>
        </p:txBody>
      </p:sp>
      <p:pic>
        <p:nvPicPr>
          <p:cNvPr id="53" name="図 52">
            <a:extLst>
              <a:ext uri="{FF2B5EF4-FFF2-40B4-BE49-F238E27FC236}">
                <a16:creationId xmlns:a16="http://schemas.microsoft.com/office/drawing/2014/main" id="{5B50A26E-5D32-C445-990B-969A8B01391A}"/>
              </a:ext>
            </a:extLst>
          </p:cNvPr>
          <p:cNvPicPr>
            <a:picLocks noChangeAspect="1"/>
          </p:cNvPicPr>
          <p:nvPr/>
        </p:nvPicPr>
        <p:blipFill>
          <a:blip r:embed="rId8"/>
          <a:stretch>
            <a:fillRect/>
          </a:stretch>
        </p:blipFill>
        <p:spPr>
          <a:xfrm>
            <a:off x="700276" y="3518905"/>
            <a:ext cx="2532606" cy="1899454"/>
          </a:xfrm>
          <a:prstGeom prst="rect">
            <a:avLst/>
          </a:prstGeom>
        </p:spPr>
      </p:pic>
      <p:sp>
        <p:nvSpPr>
          <p:cNvPr id="54" name="楕円 1">
            <a:extLst>
              <a:ext uri="{FF2B5EF4-FFF2-40B4-BE49-F238E27FC236}">
                <a16:creationId xmlns:a16="http://schemas.microsoft.com/office/drawing/2014/main" id="{4E764317-3EB2-7E40-BD68-5265D8F5BFB4}"/>
              </a:ext>
            </a:extLst>
          </p:cNvPr>
          <p:cNvSpPr/>
          <p:nvPr/>
        </p:nvSpPr>
        <p:spPr>
          <a:xfrm>
            <a:off x="1664299" y="4199564"/>
            <a:ext cx="629984" cy="62998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55" name="Picture 2" descr="https://cdn.clipkit.co/tenants/381/item_images/images/000/654/735/medium/de538c25-a13d-4f73-a650-32b13def56b2.jpg?1580789878">
            <a:extLst>
              <a:ext uri="{FF2B5EF4-FFF2-40B4-BE49-F238E27FC236}">
                <a16:creationId xmlns:a16="http://schemas.microsoft.com/office/drawing/2014/main" id="{118ABE39-3D1B-D74E-8447-84E636E9B86A}"/>
              </a:ext>
            </a:extLst>
          </p:cNvPr>
          <p:cNvPicPr>
            <a:picLocks noChangeAspect="1" noChangeArrowheads="1"/>
          </p:cNvPicPr>
          <p:nvPr/>
        </p:nvPicPr>
        <p:blipFill rotWithShape="1">
          <a:blip r:embed="rId9">
            <a:clrChange>
              <a:clrFrom>
                <a:srgbClr val="FFFFFF"/>
              </a:clrFrom>
              <a:clrTo>
                <a:srgbClr val="FFFFFF">
                  <a:alpha val="0"/>
                </a:srgbClr>
              </a:clrTo>
            </a:clrChange>
            <a:extLst>
              <a:ext uri="{28A0092B-C50C-407E-A947-70E740481C1C}">
                <a14:useLocalDpi xmlns:a14="http://schemas.microsoft.com/office/drawing/2010/main" val="0"/>
              </a:ext>
            </a:extLst>
          </a:blip>
          <a:srcRect l="19292" t="21559" r="16921" b="5205"/>
          <a:stretch/>
        </p:blipFill>
        <p:spPr bwMode="auto">
          <a:xfrm>
            <a:off x="1779340" y="4251884"/>
            <a:ext cx="423411" cy="486139"/>
          </a:xfrm>
          <a:prstGeom prst="rect">
            <a:avLst/>
          </a:prstGeom>
          <a:noFill/>
          <a:extLst>
            <a:ext uri="{909E8E84-426E-40DD-AFC4-6F175D3DCCD1}">
              <a14:hiddenFill xmlns:a14="http://schemas.microsoft.com/office/drawing/2010/main">
                <a:solidFill>
                  <a:srgbClr val="FFFFFF"/>
                </a:solidFill>
              </a14:hiddenFill>
            </a:ext>
          </a:extLst>
        </p:spPr>
      </p:pic>
      <p:sp>
        <p:nvSpPr>
          <p:cNvPr id="56" name="正方形/長方形 55">
            <a:extLst>
              <a:ext uri="{FF2B5EF4-FFF2-40B4-BE49-F238E27FC236}">
                <a16:creationId xmlns:a16="http://schemas.microsoft.com/office/drawing/2014/main" id="{10B2FB75-70A6-D541-A971-2BC483A0BFE7}"/>
              </a:ext>
            </a:extLst>
          </p:cNvPr>
          <p:cNvSpPr/>
          <p:nvPr/>
        </p:nvSpPr>
        <p:spPr bwMode="auto">
          <a:xfrm>
            <a:off x="1699876" y="5459899"/>
            <a:ext cx="2107696" cy="595340"/>
          </a:xfrm>
          <a:prstGeom prst="rect">
            <a:avLst/>
          </a:prstGeom>
          <a:noFill/>
          <a:ln w="28575">
            <a:noFill/>
            <a:round/>
            <a:headEnd/>
            <a:tailEnd/>
          </a:ln>
        </p:spPr>
        <p:txBody>
          <a:bodyPr wrap="none" lIns="90000" tIns="46800" rIns="90000" bIns="46800" rtlCol="0" anchor="ctr">
            <a:prstTxWarp prst="textNoShape">
              <a:avLst/>
            </a:prstTxWarp>
          </a:bodyPr>
          <a:lstStyle/>
          <a:p>
            <a:r>
              <a:rPr lang="ja-JP" altLang="en-US" sz="1200" dirty="0">
                <a:solidFill>
                  <a:srgbClr val="000000">
                    <a:lumMod val="65000"/>
                    <a:lumOff val="35000"/>
                  </a:srgbClr>
                </a:solidFill>
                <a:latin typeface="Meiryo UI" panose="020B0604030504040204" pitchFamily="50" charset="-128"/>
                <a:ea typeface="Meiryo UI" panose="020B0604030504040204" pitchFamily="50" charset="-128"/>
                <a:cs typeface="Migu 1C" pitchFamily="50" charset="-128"/>
              </a:rPr>
              <a:t>フォロワー数</a:t>
            </a:r>
            <a:r>
              <a:rPr lang="ja-JP" altLang="en-US" sz="1200">
                <a:solidFill>
                  <a:srgbClr val="000000">
                    <a:lumMod val="65000"/>
                    <a:lumOff val="35000"/>
                  </a:srgbClr>
                </a:solidFill>
                <a:latin typeface="Meiryo UI" panose="020B0604030504040204" pitchFamily="50" charset="-128"/>
                <a:ea typeface="Meiryo UI" panose="020B0604030504040204" pitchFamily="50" charset="-128"/>
                <a:cs typeface="Migu 1C" pitchFamily="50" charset="-128"/>
              </a:rPr>
              <a:t>：　</a:t>
            </a:r>
            <a:r>
              <a:rPr lang="en-US" altLang="ja-JP" sz="1200" dirty="0">
                <a:solidFill>
                  <a:srgbClr val="000000">
                    <a:lumMod val="65000"/>
                    <a:lumOff val="35000"/>
                  </a:srgbClr>
                </a:solidFill>
                <a:latin typeface="Meiryo UI" panose="020B0604030504040204" pitchFamily="50" charset="-128"/>
                <a:ea typeface="Meiryo UI" panose="020B0604030504040204" pitchFamily="50" charset="-128"/>
                <a:cs typeface="Migu 1C" pitchFamily="50" charset="-128"/>
              </a:rPr>
              <a:t>96,432</a:t>
            </a:r>
          </a:p>
          <a:p>
            <a:r>
              <a:rPr lang="ja-JP" altLang="en-US" sz="1200" dirty="0">
                <a:solidFill>
                  <a:srgbClr val="000000">
                    <a:lumMod val="65000"/>
                    <a:lumOff val="35000"/>
                  </a:srgbClr>
                </a:solidFill>
                <a:latin typeface="Meiryo UI" panose="020B0604030504040204" pitchFamily="50" charset="-128"/>
                <a:ea typeface="Meiryo UI" panose="020B0604030504040204" pitchFamily="50" charset="-128"/>
                <a:cs typeface="Migu 1C" pitchFamily="50" charset="-128"/>
              </a:rPr>
              <a:t>エンゲージメント数：　</a:t>
            </a:r>
            <a:r>
              <a:rPr lang="en-US" altLang="ja-JP" sz="1200" dirty="0">
                <a:solidFill>
                  <a:srgbClr val="000000">
                    <a:lumMod val="65000"/>
                    <a:lumOff val="35000"/>
                  </a:srgbClr>
                </a:solidFill>
                <a:latin typeface="Meiryo UI" panose="020B0604030504040204" pitchFamily="50" charset="-128"/>
                <a:ea typeface="Meiryo UI" panose="020B0604030504040204" pitchFamily="50" charset="-128"/>
                <a:cs typeface="Migu 1C" pitchFamily="50" charset="-128"/>
              </a:rPr>
              <a:t>2,435</a:t>
            </a:r>
            <a:endParaRPr lang="ja-JP" altLang="en-US" sz="1200" dirty="0">
              <a:solidFill>
                <a:srgbClr val="000000">
                  <a:lumMod val="65000"/>
                  <a:lumOff val="35000"/>
                </a:srgbClr>
              </a:solidFill>
              <a:latin typeface="Meiryo UI" panose="020B0604030504040204" pitchFamily="50" charset="-128"/>
              <a:ea typeface="Meiryo UI" panose="020B0604030504040204" pitchFamily="50" charset="-128"/>
              <a:cs typeface="Migu 1C" pitchFamily="50" charset="-128"/>
            </a:endParaRPr>
          </a:p>
        </p:txBody>
      </p:sp>
      <p:sp>
        <p:nvSpPr>
          <p:cNvPr id="57" name="正方形/長方形 56">
            <a:extLst>
              <a:ext uri="{FF2B5EF4-FFF2-40B4-BE49-F238E27FC236}">
                <a16:creationId xmlns:a16="http://schemas.microsoft.com/office/drawing/2014/main" id="{1033618C-D754-5E48-95BF-23210A60A036}"/>
              </a:ext>
            </a:extLst>
          </p:cNvPr>
          <p:cNvSpPr/>
          <p:nvPr/>
        </p:nvSpPr>
        <p:spPr>
          <a:xfrm>
            <a:off x="116633" y="5578913"/>
            <a:ext cx="1636217" cy="276999"/>
          </a:xfrm>
          <a:prstGeom prst="rect">
            <a:avLst/>
          </a:prstGeom>
        </p:spPr>
        <p:txBody>
          <a:bodyPr wrap="none">
            <a:spAutoFit/>
          </a:bodyPr>
          <a:lstStyle/>
          <a:p>
            <a:r>
              <a:rPr lang="ja-JP" altLang="en-US" sz="1200" dirty="0">
                <a:solidFill>
                  <a:schemeClr val="tx1">
                    <a:lumMod val="65000"/>
                    <a:lumOff val="35000"/>
                  </a:schemeClr>
                </a:solidFill>
                <a:latin typeface="Meiryo UI" panose="020B0604030504040204" pitchFamily="50" charset="-128"/>
                <a:ea typeface="Meiryo UI" panose="020B0604030504040204" pitchFamily="50" charset="-128"/>
              </a:rPr>
              <a:t>＠</a:t>
            </a:r>
            <a:r>
              <a:rPr lang="en-US" altLang="ja-JP" sz="1200" dirty="0" err="1">
                <a:solidFill>
                  <a:schemeClr val="tx1">
                    <a:lumMod val="65000"/>
                    <a:lumOff val="35000"/>
                  </a:schemeClr>
                </a:solidFill>
                <a:latin typeface="Meiryo UI" panose="020B0604030504040204" pitchFamily="50" charset="-128"/>
                <a:ea typeface="Meiryo UI" panose="020B0604030504040204" pitchFamily="50" charset="-128"/>
              </a:rPr>
              <a:t>rikaokayama_pro</a:t>
            </a:r>
            <a:endParaRPr lang="en-US" altLang="ja-JP" sz="1200" b="0" i="0" dirty="0">
              <a:solidFill>
                <a:schemeClr val="tx1">
                  <a:lumMod val="65000"/>
                  <a:lumOff val="35000"/>
                </a:schemeClr>
              </a:solidFill>
              <a:effectLst/>
              <a:latin typeface="Meiryo UI" panose="020B0604030504040204" pitchFamily="50" charset="-128"/>
              <a:ea typeface="Meiryo UI" panose="020B0604030504040204" pitchFamily="50" charset="-128"/>
            </a:endParaRPr>
          </a:p>
        </p:txBody>
      </p:sp>
      <p:sp>
        <p:nvSpPr>
          <p:cNvPr id="58" name="テキスト ボックス 57">
            <a:extLst>
              <a:ext uri="{FF2B5EF4-FFF2-40B4-BE49-F238E27FC236}">
                <a16:creationId xmlns:a16="http://schemas.microsoft.com/office/drawing/2014/main" id="{E4C207B3-7989-3D46-BE93-B08793E72A56}"/>
              </a:ext>
            </a:extLst>
          </p:cNvPr>
          <p:cNvSpPr txBox="1"/>
          <p:nvPr/>
        </p:nvSpPr>
        <p:spPr>
          <a:xfrm>
            <a:off x="5321647" y="5943063"/>
            <a:ext cx="1437601" cy="215444"/>
          </a:xfrm>
          <a:prstGeom prst="rect">
            <a:avLst/>
          </a:prstGeom>
          <a:noFill/>
        </p:spPr>
        <p:txBody>
          <a:bodyPr wrap="square" rtlCol="0">
            <a:spAutoFit/>
          </a:bodyPr>
          <a:lstStyle/>
          <a:p>
            <a:pPr algn="r"/>
            <a:r>
              <a:rPr lang="en-US" altLang="ja-JP" sz="800" dirty="0">
                <a:solidFill>
                  <a:schemeClr val="tx1">
                    <a:lumMod val="50000"/>
                    <a:lumOff val="50000"/>
                  </a:schemeClr>
                </a:solidFill>
                <a:latin typeface="Meiryo UI" panose="020B0604030504040204" pitchFamily="50" charset="-128"/>
                <a:ea typeface="Meiryo UI" panose="020B0604030504040204" pitchFamily="50" charset="-128"/>
                <a:cs typeface="Meiryo UI" panose="020B0604030504040204" pitchFamily="50" charset="-128"/>
              </a:rPr>
              <a:t>※</a:t>
            </a:r>
            <a:r>
              <a:rPr lang="ja-JP" altLang="en-US" sz="800" dirty="0">
                <a:solidFill>
                  <a:schemeClr val="tx1">
                    <a:lumMod val="50000"/>
                    <a:lumOff val="50000"/>
                  </a:schemeClr>
                </a:solidFill>
                <a:latin typeface="Meiryo UI" panose="020B0604030504040204" pitchFamily="50" charset="-128"/>
                <a:ea typeface="Meiryo UI" panose="020B0604030504040204" pitchFamily="50" charset="-128"/>
                <a:cs typeface="Meiryo UI" panose="020B0604030504040204" pitchFamily="50" charset="-128"/>
              </a:rPr>
              <a:t>数字は</a:t>
            </a:r>
            <a:r>
              <a:rPr kumimoji="1" lang="en-US" altLang="ja-JP" sz="800" dirty="0">
                <a:solidFill>
                  <a:schemeClr val="tx1">
                    <a:lumMod val="50000"/>
                    <a:lumOff val="50000"/>
                  </a:schemeClr>
                </a:solidFill>
                <a:latin typeface="Meiryo UI" panose="020B0604030504040204" pitchFamily="50" charset="-128"/>
                <a:ea typeface="Meiryo UI" panose="020B0604030504040204" pitchFamily="50" charset="-128"/>
                <a:cs typeface="Meiryo UI" panose="020B0604030504040204" pitchFamily="50" charset="-128"/>
              </a:rPr>
              <a:t>2020</a:t>
            </a:r>
            <a:r>
              <a:rPr kumimoji="1" lang="ja-JP" altLang="en-US" sz="800">
                <a:solidFill>
                  <a:schemeClr val="tx1">
                    <a:lumMod val="50000"/>
                    <a:lumOff val="50000"/>
                  </a:schemeClr>
                </a:solidFill>
                <a:latin typeface="Meiryo UI" panose="020B0604030504040204" pitchFamily="50" charset="-128"/>
                <a:ea typeface="Meiryo UI" panose="020B0604030504040204" pitchFamily="50" charset="-128"/>
                <a:cs typeface="Meiryo UI" panose="020B0604030504040204" pitchFamily="50" charset="-128"/>
              </a:rPr>
              <a:t>年</a:t>
            </a:r>
            <a:r>
              <a:rPr kumimoji="1" lang="en-US" altLang="ja-JP" sz="800" dirty="0">
                <a:solidFill>
                  <a:schemeClr val="tx1">
                    <a:lumMod val="50000"/>
                    <a:lumOff val="50000"/>
                  </a:schemeClr>
                </a:solidFill>
                <a:latin typeface="Meiryo UI" panose="020B0604030504040204" pitchFamily="50" charset="-128"/>
                <a:ea typeface="Meiryo UI" panose="020B0604030504040204" pitchFamily="50" charset="-128"/>
                <a:cs typeface="Meiryo UI" panose="020B0604030504040204" pitchFamily="50" charset="-128"/>
              </a:rPr>
              <a:t>5</a:t>
            </a:r>
            <a:r>
              <a:rPr kumimoji="1" lang="ja-JP" altLang="en-US" sz="800">
                <a:solidFill>
                  <a:schemeClr val="tx1">
                    <a:lumMod val="50000"/>
                    <a:lumOff val="50000"/>
                  </a:schemeClr>
                </a:solidFill>
                <a:latin typeface="Meiryo UI" panose="020B0604030504040204" pitchFamily="50" charset="-128"/>
                <a:ea typeface="Meiryo UI" panose="020B0604030504040204" pitchFamily="50" charset="-128"/>
                <a:cs typeface="Meiryo UI" panose="020B0604030504040204" pitchFamily="50" charset="-128"/>
              </a:rPr>
              <a:t>月</a:t>
            </a:r>
            <a:endParaRPr kumimoji="1" lang="ja-JP" altLang="en-US" sz="800" dirty="0">
              <a:solidFill>
                <a:schemeClr val="tx1">
                  <a:lumMod val="50000"/>
                  <a:lumOff val="50000"/>
                </a:schemeClr>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60" name="フローチャート: 代替処理 59">
            <a:extLst>
              <a:ext uri="{FF2B5EF4-FFF2-40B4-BE49-F238E27FC236}">
                <a16:creationId xmlns:a16="http://schemas.microsoft.com/office/drawing/2014/main" id="{1ABE5AF5-83F6-6C45-A129-52B0B694C55E}"/>
              </a:ext>
            </a:extLst>
          </p:cNvPr>
          <p:cNvSpPr/>
          <p:nvPr/>
        </p:nvSpPr>
        <p:spPr>
          <a:xfrm>
            <a:off x="3791019" y="3673633"/>
            <a:ext cx="2022458" cy="371987"/>
          </a:xfrm>
          <a:prstGeom prst="flowChartAlternateProcess">
            <a:avLst/>
          </a:prstGeom>
          <a:solidFill>
            <a:srgbClr val="00B050"/>
          </a:solidFill>
          <a:ln/>
        </p:spPr>
        <p:style>
          <a:lnRef idx="0">
            <a:schemeClr val="accent2"/>
          </a:lnRef>
          <a:fillRef idx="3">
            <a:schemeClr val="accent2"/>
          </a:fillRef>
          <a:effectRef idx="3">
            <a:schemeClr val="accent2"/>
          </a:effectRef>
          <a:fontRef idx="minor">
            <a:schemeClr val="lt1"/>
          </a:fontRef>
        </p:style>
        <p:txBody>
          <a:bodyPr rtlCol="0" anchor="ctr"/>
          <a:lstStyle/>
          <a:p>
            <a:pPr algn="ctr"/>
            <a:endParaRPr kumimoji="1" lang="ja-JP" altLang="en-US"/>
          </a:p>
        </p:txBody>
      </p:sp>
      <p:sp>
        <p:nvSpPr>
          <p:cNvPr id="63" name="テキスト ボックス 62">
            <a:extLst>
              <a:ext uri="{FF2B5EF4-FFF2-40B4-BE49-F238E27FC236}">
                <a16:creationId xmlns:a16="http://schemas.microsoft.com/office/drawing/2014/main" id="{B9C4B99E-2748-B94D-B50D-E6A6AF4006AC}"/>
              </a:ext>
            </a:extLst>
          </p:cNvPr>
          <p:cNvSpPr txBox="1"/>
          <p:nvPr/>
        </p:nvSpPr>
        <p:spPr>
          <a:xfrm>
            <a:off x="3791019" y="3723598"/>
            <a:ext cx="2022458" cy="307777"/>
          </a:xfrm>
          <a:prstGeom prst="rect">
            <a:avLst/>
          </a:prstGeom>
          <a:noFill/>
        </p:spPr>
        <p:txBody>
          <a:bodyPr wrap="square" rtlCol="0">
            <a:spAutoFit/>
          </a:bodyPr>
          <a:lstStyle/>
          <a:p>
            <a:pPr algn="ctr"/>
            <a:r>
              <a:rPr kumimoji="1" lang="ja-JP" altLang="en-US" sz="1400" b="1" dirty="0">
                <a:solidFill>
                  <a:schemeClr val="bg1"/>
                </a:solidFill>
                <a:latin typeface="Meiryo" panose="020B0604030504040204" pitchFamily="34" charset="-128"/>
                <a:ea typeface="Meiryo" panose="020B0604030504040204" pitchFamily="34" charset="-128"/>
              </a:rPr>
              <a:t>フォロワー年齢分布</a:t>
            </a:r>
          </a:p>
        </p:txBody>
      </p:sp>
      <p:graphicFrame>
        <p:nvGraphicFramePr>
          <p:cNvPr id="74" name="グラフ 73">
            <a:extLst>
              <a:ext uri="{FF2B5EF4-FFF2-40B4-BE49-F238E27FC236}">
                <a16:creationId xmlns:a16="http://schemas.microsoft.com/office/drawing/2014/main" id="{FBEFE4DC-0BBA-EA47-9D61-68D54DCB6F58}"/>
              </a:ext>
            </a:extLst>
          </p:cNvPr>
          <p:cNvGraphicFramePr/>
          <p:nvPr>
            <p:extLst>
              <p:ext uri="{D42A27DB-BD31-4B8C-83A1-F6EECF244321}">
                <p14:modId xmlns:p14="http://schemas.microsoft.com/office/powerpoint/2010/main" val="1439354861"/>
              </p:ext>
            </p:extLst>
          </p:nvPr>
        </p:nvGraphicFramePr>
        <p:xfrm>
          <a:off x="3412931" y="3792948"/>
          <a:ext cx="3389974" cy="2066989"/>
        </p:xfrm>
        <a:graphic>
          <a:graphicData uri="http://schemas.openxmlformats.org/drawingml/2006/chart">
            <c:chart xmlns:c="http://schemas.openxmlformats.org/drawingml/2006/chart" xmlns:r="http://schemas.openxmlformats.org/officeDocument/2006/relationships" r:id="rId10"/>
          </a:graphicData>
        </a:graphic>
      </p:graphicFrame>
      <p:sp>
        <p:nvSpPr>
          <p:cNvPr id="43" name="正方形/長方形 42">
            <a:extLst>
              <a:ext uri="{FF2B5EF4-FFF2-40B4-BE49-F238E27FC236}">
                <a16:creationId xmlns:a16="http://schemas.microsoft.com/office/drawing/2014/main" id="{F4A19B95-EB17-FD4F-A120-0F69E8207D20}"/>
              </a:ext>
            </a:extLst>
          </p:cNvPr>
          <p:cNvSpPr/>
          <p:nvPr/>
        </p:nvSpPr>
        <p:spPr bwMode="auto">
          <a:xfrm>
            <a:off x="128585" y="5931213"/>
            <a:ext cx="1489890" cy="216806"/>
          </a:xfrm>
          <a:prstGeom prst="rect">
            <a:avLst/>
          </a:prstGeom>
          <a:noFill/>
          <a:ln w="28575">
            <a:noFill/>
            <a:round/>
            <a:headEnd/>
            <a:tailEnd/>
          </a:ln>
        </p:spPr>
        <p:txBody>
          <a:bodyPr wrap="none" lIns="90000" tIns="46800" rIns="90000" bIns="46800" rtlCol="0" anchor="ctr">
            <a:prstTxWarp prst="textNoShape">
              <a:avLst/>
            </a:prstTxWarp>
          </a:bodyPr>
          <a:lstStyle/>
          <a:p>
            <a:r>
              <a:rPr lang="en-US" altLang="ja-JP" sz="800" dirty="0">
                <a:solidFill>
                  <a:srgbClr val="000000">
                    <a:lumMod val="65000"/>
                    <a:lumOff val="35000"/>
                  </a:srgbClr>
                </a:solidFill>
                <a:latin typeface="Meiryo UI" panose="020B0604030504040204" pitchFamily="50" charset="-128"/>
                <a:ea typeface="Meiryo UI" panose="020B0604030504040204" pitchFamily="50" charset="-128"/>
                <a:cs typeface="Migu 1C" pitchFamily="50" charset="-128"/>
              </a:rPr>
              <a:t>※</a:t>
            </a:r>
            <a:r>
              <a:rPr lang="ja-JP" altLang="en-US" sz="800" dirty="0">
                <a:solidFill>
                  <a:srgbClr val="000000">
                    <a:lumMod val="65000"/>
                    <a:lumOff val="35000"/>
                  </a:srgbClr>
                </a:solidFill>
                <a:latin typeface="Meiryo UI" panose="020B0604030504040204" pitchFamily="50" charset="-128"/>
                <a:ea typeface="Meiryo UI" panose="020B0604030504040204" pitchFamily="50" charset="-128"/>
                <a:cs typeface="Migu 1C" pitchFamily="50" charset="-128"/>
              </a:rPr>
              <a:t>エンゲージメント数は、フォロワーのリアクション数の平均</a:t>
            </a:r>
          </a:p>
        </p:txBody>
      </p:sp>
    </p:spTree>
    <p:extLst>
      <p:ext uri="{BB962C8B-B14F-4D97-AF65-F5344CB8AC3E}">
        <p14:creationId xmlns:p14="http://schemas.microsoft.com/office/powerpoint/2010/main" val="34742724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 name="Picture 4" descr="https://cdn.clipkit.co/tenants/381/articles/images/000/114/873/large/a412c417-e51b-4458-81b8-2cb710183237.jpg?1575881946">
            <a:extLst>
              <a:ext uri="{FF2B5EF4-FFF2-40B4-BE49-F238E27FC236}">
                <a16:creationId xmlns:a16="http://schemas.microsoft.com/office/drawing/2014/main" id="{1C6B5ABF-FA63-DB4D-8D5F-EA3274A268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7011" y="2170513"/>
            <a:ext cx="4004155" cy="3003116"/>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52" name="図 51">
            <a:extLst>
              <a:ext uri="{FF2B5EF4-FFF2-40B4-BE49-F238E27FC236}">
                <a16:creationId xmlns:a16="http://schemas.microsoft.com/office/drawing/2014/main" id="{C8F1CB42-E587-9C4F-96A8-A13B147C18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78001" y="3689123"/>
            <a:ext cx="2002857" cy="1484506"/>
          </a:xfrm>
          <a:prstGeom prst="rect">
            <a:avLst/>
          </a:prstGeom>
          <a:effectLst>
            <a:outerShdw blurRad="50800" dist="38100" dir="2700000" algn="tl" rotWithShape="0">
              <a:prstClr val="black">
                <a:alpha val="40000"/>
              </a:prstClr>
            </a:outerShdw>
          </a:effectLst>
        </p:spPr>
      </p:pic>
      <p:pic>
        <p:nvPicPr>
          <p:cNvPr id="53" name="図 52">
            <a:extLst>
              <a:ext uri="{FF2B5EF4-FFF2-40B4-BE49-F238E27FC236}">
                <a16:creationId xmlns:a16="http://schemas.microsoft.com/office/drawing/2014/main" id="{08EE902A-B609-7448-81B0-09F93CBB5A2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78686" y="2170513"/>
            <a:ext cx="2002857" cy="1441472"/>
          </a:xfrm>
          <a:prstGeom prst="rect">
            <a:avLst/>
          </a:prstGeom>
          <a:effectLst>
            <a:outerShdw blurRad="50800" dist="38100" dir="2700000" algn="tl" rotWithShape="0">
              <a:prstClr val="black">
                <a:alpha val="40000"/>
              </a:prstClr>
            </a:outerShdw>
          </a:effectLst>
        </p:spPr>
      </p:pic>
      <p:sp>
        <p:nvSpPr>
          <p:cNvPr id="32" name="正方形/長方形 31">
            <a:extLst>
              <a:ext uri="{FF2B5EF4-FFF2-40B4-BE49-F238E27FC236}">
                <a16:creationId xmlns:a16="http://schemas.microsoft.com/office/drawing/2014/main" id="{C56B75B4-DCF6-0C4B-84F5-6D4B8D5113C3}"/>
              </a:ext>
            </a:extLst>
          </p:cNvPr>
          <p:cNvSpPr/>
          <p:nvPr/>
        </p:nvSpPr>
        <p:spPr>
          <a:xfrm>
            <a:off x="3974766" y="8456421"/>
            <a:ext cx="2332690" cy="307777"/>
          </a:xfrm>
          <a:prstGeom prst="rect">
            <a:avLst/>
          </a:prstGeom>
        </p:spPr>
        <p:txBody>
          <a:bodyPr wrap="none">
            <a:spAutoFit/>
          </a:bodyPr>
          <a:lstStyle/>
          <a:p>
            <a:r>
              <a:rPr lang="en-US" altLang="ja-JP" sz="1400" b="1" dirty="0">
                <a:solidFill>
                  <a:srgbClr val="FF66CC"/>
                </a:solidFill>
                <a:latin typeface="Meiryo UI" panose="020B0604030504040204" pitchFamily="50" charset="-128"/>
                <a:ea typeface="Meiryo UI" panose="020B0604030504040204" pitchFamily="50" charset="-128"/>
                <a:cs typeface="Meiryo UI" panose="020B0604030504040204" pitchFamily="50" charset="-128"/>
              </a:rPr>
              <a:t>※</a:t>
            </a:r>
            <a:r>
              <a:rPr lang="ja-JP" altLang="en-US" sz="1400" b="1">
                <a:solidFill>
                  <a:srgbClr val="FF66CC"/>
                </a:solidFill>
                <a:latin typeface="Meiryo UI" panose="020B0604030504040204" pitchFamily="50" charset="-128"/>
                <a:ea typeface="Meiryo UI" panose="020B0604030504040204" pitchFamily="50" charset="-128"/>
                <a:cs typeface="Meiryo UI" panose="020B0604030504040204" pitchFamily="50" charset="-128"/>
              </a:rPr>
              <a:t>詳細はお問い合わせ下さい</a:t>
            </a:r>
            <a:endParaRPr lang="en-US" altLang="ja-JP" sz="1400" b="1" dirty="0">
              <a:solidFill>
                <a:srgbClr val="FF66CC"/>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33" name="四角形: 角を丸くする 12">
            <a:extLst>
              <a:ext uri="{FF2B5EF4-FFF2-40B4-BE49-F238E27FC236}">
                <a16:creationId xmlns:a16="http://schemas.microsoft.com/office/drawing/2014/main" id="{66C33039-BEC0-054E-B39C-09398F5AFB9A}"/>
              </a:ext>
            </a:extLst>
          </p:cNvPr>
          <p:cNvSpPr/>
          <p:nvPr/>
        </p:nvSpPr>
        <p:spPr>
          <a:xfrm>
            <a:off x="-79728" y="5807963"/>
            <a:ext cx="6117016" cy="292568"/>
          </a:xfrm>
          <a:prstGeom prst="roundRect">
            <a:avLst/>
          </a:prstGeom>
          <a:solidFill>
            <a:schemeClr val="tx2">
              <a:lumMod val="20000"/>
              <a:lumOff val="80000"/>
            </a:schemeClr>
          </a:solidFill>
        </p:spPr>
        <p:style>
          <a:lnRef idx="0">
            <a:schemeClr val="accent4"/>
          </a:lnRef>
          <a:fillRef idx="3">
            <a:schemeClr val="accent4"/>
          </a:fillRef>
          <a:effectRef idx="3">
            <a:schemeClr val="accent4"/>
          </a:effectRef>
          <a:fontRef idx="minor">
            <a:schemeClr val="lt1"/>
          </a:fontRef>
        </p:style>
        <p:txBody>
          <a:bodyPr rtlCol="0" anchor="ctr"/>
          <a:lstStyle/>
          <a:p>
            <a:pPr algn="ctr"/>
            <a:endParaRPr kumimoji="1" lang="ja-JP" altLang="en-US"/>
          </a:p>
        </p:txBody>
      </p:sp>
      <p:sp>
        <p:nvSpPr>
          <p:cNvPr id="34" name="楕円 13">
            <a:extLst>
              <a:ext uri="{FF2B5EF4-FFF2-40B4-BE49-F238E27FC236}">
                <a16:creationId xmlns:a16="http://schemas.microsoft.com/office/drawing/2014/main" id="{E1D68143-00E6-734E-BC34-ADFA02400377}"/>
              </a:ext>
            </a:extLst>
          </p:cNvPr>
          <p:cNvSpPr/>
          <p:nvPr/>
        </p:nvSpPr>
        <p:spPr>
          <a:xfrm>
            <a:off x="287511" y="5739990"/>
            <a:ext cx="442533" cy="442533"/>
          </a:xfrm>
          <a:prstGeom prst="ellipse">
            <a:avLst/>
          </a:prstGeom>
          <a:solidFill>
            <a:schemeClr val="bg1">
              <a:lumMod val="95000"/>
            </a:schemeClr>
          </a:solidFill>
          <a:ln w="3810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テキスト ボックス 34">
            <a:extLst>
              <a:ext uri="{FF2B5EF4-FFF2-40B4-BE49-F238E27FC236}">
                <a16:creationId xmlns:a16="http://schemas.microsoft.com/office/drawing/2014/main" id="{DA232B10-479D-8145-AC93-34D74D95D43A}"/>
              </a:ext>
            </a:extLst>
          </p:cNvPr>
          <p:cNvSpPr txBox="1"/>
          <p:nvPr/>
        </p:nvSpPr>
        <p:spPr>
          <a:xfrm>
            <a:off x="307477" y="5846140"/>
            <a:ext cx="422567" cy="261610"/>
          </a:xfrm>
          <a:prstGeom prst="rect">
            <a:avLst/>
          </a:prstGeom>
          <a:noFill/>
        </p:spPr>
        <p:txBody>
          <a:bodyPr wrap="square" rtlCol="0">
            <a:spAutoFit/>
          </a:bodyPr>
          <a:lstStyle/>
          <a:p>
            <a:pPr algn="ctr"/>
            <a:r>
              <a:rPr lang="en-US" altLang="ja-JP" sz="1100" b="1" dirty="0">
                <a:latin typeface="Meiryo" panose="020B0604030504040204" pitchFamily="34" charset="-128"/>
                <a:ea typeface="Meiryo" panose="020B0604030504040204" pitchFamily="34" charset="-128"/>
                <a:cs typeface="Meiryo UI" pitchFamily="50" charset="-128"/>
              </a:rPr>
              <a:t>01</a:t>
            </a:r>
          </a:p>
        </p:txBody>
      </p:sp>
      <p:sp>
        <p:nvSpPr>
          <p:cNvPr id="36" name="テキスト ボックス 35">
            <a:extLst>
              <a:ext uri="{FF2B5EF4-FFF2-40B4-BE49-F238E27FC236}">
                <a16:creationId xmlns:a16="http://schemas.microsoft.com/office/drawing/2014/main" id="{8EF563F6-868A-E444-AD1E-13FD2A3F4114}"/>
              </a:ext>
            </a:extLst>
          </p:cNvPr>
          <p:cNvSpPr txBox="1"/>
          <p:nvPr/>
        </p:nvSpPr>
        <p:spPr>
          <a:xfrm>
            <a:off x="743004" y="5853299"/>
            <a:ext cx="4294972" cy="276999"/>
          </a:xfrm>
          <a:prstGeom prst="rect">
            <a:avLst/>
          </a:prstGeom>
          <a:noFill/>
        </p:spPr>
        <p:txBody>
          <a:bodyPr wrap="square" rtlCol="0">
            <a:spAutoFit/>
          </a:bodyPr>
          <a:lstStyle/>
          <a:p>
            <a:r>
              <a:rPr lang="ja-JP" altLang="en-US" sz="1200" b="1">
                <a:solidFill>
                  <a:prstClr val="black"/>
                </a:solidFill>
                <a:latin typeface="Meiryo UI" panose="020B0604030504040204" pitchFamily="50" charset="-128"/>
                <a:ea typeface="Meiryo UI" panose="020B0604030504040204" pitchFamily="50" charset="-128"/>
                <a:cs typeface="Meiryo UI" panose="020B0604030504040204" pitchFamily="50" charset="-128"/>
              </a:rPr>
              <a:t>「キャリ子の漫画</a:t>
            </a:r>
            <a:r>
              <a:rPr lang="en-US" altLang="ja-JP" sz="1200" b="1"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 - </a:t>
            </a:r>
            <a:r>
              <a:rPr lang="ja-JP" altLang="en-US" sz="1200" b="1">
                <a:solidFill>
                  <a:prstClr val="black"/>
                </a:solidFill>
                <a:latin typeface="Meiryo UI" panose="020B0604030504040204" pitchFamily="50" charset="-128"/>
                <a:ea typeface="Meiryo UI" panose="020B0604030504040204" pitchFamily="50" charset="-128"/>
                <a:cs typeface="Meiryo UI" panose="020B0604030504040204" pitchFamily="50" charset="-128"/>
              </a:rPr>
              <a:t>日照りモテ子」特別描き下ろしマンガ</a:t>
            </a:r>
            <a:r>
              <a:rPr lang="ja-JP" altLang="en-US" sz="1200">
                <a:solidFill>
                  <a:prstClr val="black"/>
                </a:solidFill>
                <a:latin typeface="Meiryo UI" panose="020B0604030504040204" pitchFamily="50" charset="-128"/>
                <a:ea typeface="Meiryo UI" panose="020B0604030504040204" pitchFamily="50" charset="-128"/>
                <a:cs typeface="Meiryo UI" panose="020B0604030504040204" pitchFamily="50" charset="-128"/>
              </a:rPr>
              <a:t>　</a:t>
            </a:r>
            <a:r>
              <a:rPr lang="en-US" altLang="ja-JP" sz="1200" b="1"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1</a:t>
            </a:r>
            <a:r>
              <a:rPr lang="ja-JP" altLang="en-US" sz="1200" b="1"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話分</a:t>
            </a:r>
            <a:endParaRPr lang="en-US" altLang="ja-JP" sz="1200" b="1" dirty="0">
              <a:latin typeface="Meiryo" panose="020B0604030504040204" pitchFamily="34" charset="-128"/>
              <a:ea typeface="Meiryo" panose="020B0604030504040204" pitchFamily="34" charset="-128"/>
              <a:cs typeface="Meiryo UI" pitchFamily="50" charset="-128"/>
            </a:endParaRPr>
          </a:p>
        </p:txBody>
      </p:sp>
      <p:sp>
        <p:nvSpPr>
          <p:cNvPr id="37" name="テキスト ボックス 36">
            <a:extLst>
              <a:ext uri="{FF2B5EF4-FFF2-40B4-BE49-F238E27FC236}">
                <a16:creationId xmlns:a16="http://schemas.microsoft.com/office/drawing/2014/main" id="{9BB7B8C1-D89E-244F-9C27-828089B5E064}"/>
              </a:ext>
            </a:extLst>
          </p:cNvPr>
          <p:cNvSpPr txBox="1"/>
          <p:nvPr/>
        </p:nvSpPr>
        <p:spPr>
          <a:xfrm>
            <a:off x="192021" y="5352733"/>
            <a:ext cx="5163041" cy="400110"/>
          </a:xfrm>
          <a:prstGeom prst="rect">
            <a:avLst/>
          </a:prstGeom>
          <a:noFill/>
        </p:spPr>
        <p:txBody>
          <a:bodyPr wrap="square" rtlCol="0">
            <a:spAutoFit/>
          </a:bodyPr>
          <a:lstStyle/>
          <a:p>
            <a:r>
              <a:rPr lang="ja-JP" altLang="en-US" sz="2000" b="1">
                <a:solidFill>
                  <a:srgbClr val="FF90CD"/>
                </a:solidFill>
                <a:latin typeface="Meiryo UI" panose="020B0604030504040204" pitchFamily="50" charset="-128"/>
                <a:ea typeface="Meiryo UI" panose="020B0604030504040204" pitchFamily="50" charset="-128"/>
                <a:cs typeface="Meiryo UI" panose="020B0604030504040204" pitchFamily="50" charset="-128"/>
              </a:rPr>
              <a:t>＜タイアップ概要＞</a:t>
            </a:r>
            <a:endParaRPr lang="en-US" altLang="ja-JP" sz="2000" b="1" dirty="0">
              <a:solidFill>
                <a:srgbClr val="FF90CD"/>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38" name="テキスト ボックス 37">
            <a:extLst>
              <a:ext uri="{FF2B5EF4-FFF2-40B4-BE49-F238E27FC236}">
                <a16:creationId xmlns:a16="http://schemas.microsoft.com/office/drawing/2014/main" id="{84826991-D2DA-4841-B903-923F2B679E2A}"/>
              </a:ext>
            </a:extLst>
          </p:cNvPr>
          <p:cNvSpPr txBox="1"/>
          <p:nvPr/>
        </p:nvSpPr>
        <p:spPr>
          <a:xfrm>
            <a:off x="771478" y="6100138"/>
            <a:ext cx="5278769" cy="261610"/>
          </a:xfrm>
          <a:prstGeom prst="rect">
            <a:avLst/>
          </a:prstGeom>
          <a:noFill/>
        </p:spPr>
        <p:txBody>
          <a:bodyPr wrap="square" rtlCol="0">
            <a:spAutoFit/>
          </a:bodyPr>
          <a:lstStyle/>
          <a:p>
            <a:pPr marL="171450" indent="-171450">
              <a:buFont typeface="Wingdings" panose="05000000000000000000" pitchFamily="2" charset="2"/>
              <a:buChar char="l"/>
            </a:pPr>
            <a:r>
              <a:rPr lang="ja-JP" altLang="en-US" sz="1100" b="1"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描き下ろしタイトル入りカラーイラスト</a:t>
            </a:r>
            <a:r>
              <a:rPr lang="en-US" altLang="ja-JP" sz="1100" b="1"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a:t>
            </a:r>
            <a:r>
              <a:rPr lang="ja-JP" altLang="en-US" sz="1100" b="1">
                <a:solidFill>
                  <a:prstClr val="black"/>
                </a:solidFill>
                <a:latin typeface="Meiryo UI" panose="020B0604030504040204" pitchFamily="50" charset="-128"/>
                <a:ea typeface="Meiryo UI" panose="020B0604030504040204" pitchFamily="50" charset="-128"/>
                <a:cs typeface="Meiryo UI" panose="020B0604030504040204" pitchFamily="50" charset="-128"/>
              </a:rPr>
              <a:t>描き下ろしタイアップマンガ　モノクロ８枚分</a:t>
            </a:r>
            <a:endParaRPr lang="en-US" altLang="ja-JP" sz="1100" b="1" dirty="0">
              <a:solidFill>
                <a:prstClr val="black"/>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39" name="四角形: 角を丸くする 44">
            <a:extLst>
              <a:ext uri="{FF2B5EF4-FFF2-40B4-BE49-F238E27FC236}">
                <a16:creationId xmlns:a16="http://schemas.microsoft.com/office/drawing/2014/main" id="{BA48D68B-F081-7043-8E14-14512CBABF50}"/>
              </a:ext>
            </a:extLst>
          </p:cNvPr>
          <p:cNvSpPr/>
          <p:nvPr/>
        </p:nvSpPr>
        <p:spPr>
          <a:xfrm>
            <a:off x="-79728" y="6480612"/>
            <a:ext cx="6117016" cy="292568"/>
          </a:xfrm>
          <a:prstGeom prst="roundRect">
            <a:avLst/>
          </a:prstGeom>
          <a:solidFill>
            <a:schemeClr val="tx2">
              <a:lumMod val="20000"/>
              <a:lumOff val="80000"/>
            </a:schemeClr>
          </a:solidFill>
        </p:spPr>
        <p:style>
          <a:lnRef idx="0">
            <a:schemeClr val="accent4"/>
          </a:lnRef>
          <a:fillRef idx="3">
            <a:schemeClr val="accent4"/>
          </a:fillRef>
          <a:effectRef idx="3">
            <a:schemeClr val="accent4"/>
          </a:effectRef>
          <a:fontRef idx="minor">
            <a:schemeClr val="lt1"/>
          </a:fontRef>
        </p:style>
        <p:txBody>
          <a:bodyPr rtlCol="0" anchor="ctr"/>
          <a:lstStyle/>
          <a:p>
            <a:pPr algn="ctr"/>
            <a:endParaRPr kumimoji="1" lang="ja-JP" altLang="en-US"/>
          </a:p>
        </p:txBody>
      </p:sp>
      <p:sp>
        <p:nvSpPr>
          <p:cNvPr id="41" name="楕円 49">
            <a:extLst>
              <a:ext uri="{FF2B5EF4-FFF2-40B4-BE49-F238E27FC236}">
                <a16:creationId xmlns:a16="http://schemas.microsoft.com/office/drawing/2014/main" id="{DB258319-F51C-9542-869D-A233F6E5D63F}"/>
              </a:ext>
            </a:extLst>
          </p:cNvPr>
          <p:cNvSpPr/>
          <p:nvPr/>
        </p:nvSpPr>
        <p:spPr>
          <a:xfrm>
            <a:off x="287511" y="6412639"/>
            <a:ext cx="442533" cy="442533"/>
          </a:xfrm>
          <a:prstGeom prst="ellipse">
            <a:avLst/>
          </a:prstGeom>
          <a:solidFill>
            <a:schemeClr val="bg1">
              <a:lumMod val="95000"/>
            </a:schemeClr>
          </a:solidFill>
          <a:ln w="3810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テキスト ボックス 55">
            <a:extLst>
              <a:ext uri="{FF2B5EF4-FFF2-40B4-BE49-F238E27FC236}">
                <a16:creationId xmlns:a16="http://schemas.microsoft.com/office/drawing/2014/main" id="{2250A242-7865-5F4C-BF9C-63B75ED2F67E}"/>
              </a:ext>
            </a:extLst>
          </p:cNvPr>
          <p:cNvSpPr txBox="1"/>
          <p:nvPr/>
        </p:nvSpPr>
        <p:spPr>
          <a:xfrm>
            <a:off x="307477" y="6518789"/>
            <a:ext cx="422567" cy="261610"/>
          </a:xfrm>
          <a:prstGeom prst="rect">
            <a:avLst/>
          </a:prstGeom>
          <a:noFill/>
        </p:spPr>
        <p:txBody>
          <a:bodyPr wrap="square" rtlCol="0">
            <a:spAutoFit/>
          </a:bodyPr>
          <a:lstStyle/>
          <a:p>
            <a:pPr algn="ctr"/>
            <a:r>
              <a:rPr lang="en-US" altLang="ja-JP" sz="1100" b="1" dirty="0">
                <a:latin typeface="Meiryo" panose="020B0604030504040204" pitchFamily="34" charset="-128"/>
                <a:ea typeface="Meiryo" panose="020B0604030504040204" pitchFamily="34" charset="-128"/>
                <a:cs typeface="Meiryo UI" pitchFamily="50" charset="-128"/>
              </a:rPr>
              <a:t>02</a:t>
            </a:r>
          </a:p>
        </p:txBody>
      </p:sp>
      <p:sp>
        <p:nvSpPr>
          <p:cNvPr id="57" name="テキスト ボックス 56">
            <a:extLst>
              <a:ext uri="{FF2B5EF4-FFF2-40B4-BE49-F238E27FC236}">
                <a16:creationId xmlns:a16="http://schemas.microsoft.com/office/drawing/2014/main" id="{E47F0C3E-9345-0747-8C5C-0EDA92B44396}"/>
              </a:ext>
            </a:extLst>
          </p:cNvPr>
          <p:cNvSpPr txBox="1"/>
          <p:nvPr/>
        </p:nvSpPr>
        <p:spPr>
          <a:xfrm>
            <a:off x="743004" y="6525948"/>
            <a:ext cx="4294972" cy="286777"/>
          </a:xfrm>
          <a:prstGeom prst="rect">
            <a:avLst/>
          </a:prstGeom>
          <a:noFill/>
        </p:spPr>
        <p:txBody>
          <a:bodyPr wrap="square" rtlCol="0">
            <a:spAutoFit/>
          </a:bodyPr>
          <a:lstStyle/>
          <a:p>
            <a:r>
              <a:rPr lang="ja-JP" altLang="en-US" sz="1200" b="1"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商品紹介</a:t>
            </a:r>
            <a:endParaRPr lang="en-US" altLang="ja-JP" sz="1200" b="1" dirty="0">
              <a:latin typeface="Meiryo" panose="020B0604030504040204" pitchFamily="34" charset="-128"/>
              <a:ea typeface="Meiryo" panose="020B0604030504040204" pitchFamily="34" charset="-128"/>
              <a:cs typeface="Meiryo UI" pitchFamily="50" charset="-128"/>
            </a:endParaRPr>
          </a:p>
        </p:txBody>
      </p:sp>
      <p:sp>
        <p:nvSpPr>
          <p:cNvPr id="58" name="テキスト ボックス 57">
            <a:extLst>
              <a:ext uri="{FF2B5EF4-FFF2-40B4-BE49-F238E27FC236}">
                <a16:creationId xmlns:a16="http://schemas.microsoft.com/office/drawing/2014/main" id="{2A256D1D-5D77-F649-BD65-326DD63423F7}"/>
              </a:ext>
            </a:extLst>
          </p:cNvPr>
          <p:cNvSpPr txBox="1"/>
          <p:nvPr/>
        </p:nvSpPr>
        <p:spPr>
          <a:xfrm>
            <a:off x="771479" y="6772787"/>
            <a:ext cx="5337920" cy="430887"/>
          </a:xfrm>
          <a:prstGeom prst="rect">
            <a:avLst/>
          </a:prstGeom>
          <a:noFill/>
        </p:spPr>
        <p:txBody>
          <a:bodyPr wrap="square" rtlCol="0">
            <a:spAutoFit/>
          </a:bodyPr>
          <a:lstStyle/>
          <a:p>
            <a:pPr marL="171450" indent="-171450">
              <a:buFont typeface="Wingdings" panose="05000000000000000000" pitchFamily="2" charset="2"/>
              <a:buChar char="l"/>
            </a:pPr>
            <a:r>
              <a:rPr lang="ja-JP" altLang="en-US" sz="1100" b="1"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商品画像</a:t>
            </a:r>
            <a:r>
              <a:rPr lang="en-US" altLang="ja-JP" sz="1100" b="1"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1〜</a:t>
            </a:r>
            <a:r>
              <a:rPr lang="ja-JP" altLang="en-US" sz="1100" b="1"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２点まで。画像、リリースをご提供ください。そちらをもとに制作します。</a:t>
            </a:r>
            <a:endParaRPr lang="en-US" altLang="ja-JP" sz="1100" b="1" dirty="0">
              <a:solidFill>
                <a:prstClr val="black"/>
              </a:solidFill>
              <a:latin typeface="Meiryo UI" panose="020B0604030504040204" pitchFamily="50" charset="-128"/>
              <a:ea typeface="Meiryo UI" panose="020B0604030504040204" pitchFamily="50" charset="-128"/>
              <a:cs typeface="Meiryo UI" panose="020B0604030504040204" pitchFamily="50" charset="-128"/>
            </a:endParaRPr>
          </a:p>
          <a:p>
            <a:pPr marL="171450" indent="-171450">
              <a:buFont typeface="Wingdings" panose="05000000000000000000" pitchFamily="2" charset="2"/>
              <a:buChar char="l"/>
            </a:pPr>
            <a:r>
              <a:rPr lang="ja-JP" altLang="en-US" sz="1100" b="1"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告知サービスとして</a:t>
            </a:r>
            <a:r>
              <a:rPr lang="en-US" altLang="ja-JP" sz="1100" b="1"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with</a:t>
            </a:r>
            <a:r>
              <a:rPr lang="ja-JP" altLang="en-US" sz="1100" b="1"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公式</a:t>
            </a:r>
            <a:r>
              <a:rPr lang="en-US" altLang="ja-JP" sz="1100" b="1"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Twitter</a:t>
            </a:r>
            <a:r>
              <a:rPr lang="ja-JP" altLang="en-US" sz="1100" b="1"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a:t>
            </a:r>
            <a:r>
              <a:rPr lang="en-US" altLang="ja-JP" sz="1100" b="1"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Instagram</a:t>
            </a:r>
            <a:r>
              <a:rPr lang="ja-JP" altLang="en-US" sz="1100" b="1"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ストーリーズより投稿　各</a:t>
            </a:r>
            <a:r>
              <a:rPr lang="en-US" altLang="ja-JP" sz="1100" b="1"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1</a:t>
            </a:r>
            <a:r>
              <a:rPr lang="ja-JP" altLang="en-US" sz="1100" b="1"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回</a:t>
            </a:r>
            <a:endParaRPr lang="en-US" altLang="ja-JP" sz="1100" b="1" dirty="0">
              <a:solidFill>
                <a:prstClr val="black"/>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59" name="四角形: 角を丸くする 53">
            <a:extLst>
              <a:ext uri="{FF2B5EF4-FFF2-40B4-BE49-F238E27FC236}">
                <a16:creationId xmlns:a16="http://schemas.microsoft.com/office/drawing/2014/main" id="{2B6DD90E-7F98-B544-BA80-089D68B86252}"/>
              </a:ext>
            </a:extLst>
          </p:cNvPr>
          <p:cNvSpPr/>
          <p:nvPr/>
        </p:nvSpPr>
        <p:spPr>
          <a:xfrm>
            <a:off x="-79728" y="7238016"/>
            <a:ext cx="6117016" cy="292568"/>
          </a:xfrm>
          <a:prstGeom prst="roundRect">
            <a:avLst/>
          </a:prstGeom>
          <a:solidFill>
            <a:schemeClr val="tx2">
              <a:lumMod val="20000"/>
              <a:lumOff val="80000"/>
            </a:schemeClr>
          </a:solidFill>
        </p:spPr>
        <p:style>
          <a:lnRef idx="0">
            <a:schemeClr val="accent4"/>
          </a:lnRef>
          <a:fillRef idx="3">
            <a:schemeClr val="accent4"/>
          </a:fillRef>
          <a:effectRef idx="3">
            <a:schemeClr val="accent4"/>
          </a:effectRef>
          <a:fontRef idx="minor">
            <a:schemeClr val="lt1"/>
          </a:fontRef>
        </p:style>
        <p:txBody>
          <a:bodyPr rtlCol="0" anchor="ctr"/>
          <a:lstStyle/>
          <a:p>
            <a:pPr algn="ctr"/>
            <a:endParaRPr kumimoji="1" lang="ja-JP" altLang="en-US"/>
          </a:p>
        </p:txBody>
      </p:sp>
      <p:sp>
        <p:nvSpPr>
          <p:cNvPr id="60" name="楕円 54">
            <a:extLst>
              <a:ext uri="{FF2B5EF4-FFF2-40B4-BE49-F238E27FC236}">
                <a16:creationId xmlns:a16="http://schemas.microsoft.com/office/drawing/2014/main" id="{7715593F-39D0-C847-B5F1-1C5C827B4A65}"/>
              </a:ext>
            </a:extLst>
          </p:cNvPr>
          <p:cNvSpPr/>
          <p:nvPr/>
        </p:nvSpPr>
        <p:spPr>
          <a:xfrm>
            <a:off x="287511" y="7170043"/>
            <a:ext cx="442533" cy="442533"/>
          </a:xfrm>
          <a:prstGeom prst="ellipse">
            <a:avLst/>
          </a:prstGeom>
          <a:solidFill>
            <a:schemeClr val="bg1">
              <a:lumMod val="95000"/>
            </a:schemeClr>
          </a:solidFill>
          <a:ln w="3810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1" name="テキスト ボックス 60">
            <a:extLst>
              <a:ext uri="{FF2B5EF4-FFF2-40B4-BE49-F238E27FC236}">
                <a16:creationId xmlns:a16="http://schemas.microsoft.com/office/drawing/2014/main" id="{804AF054-2E25-884F-92DA-26C703879EB3}"/>
              </a:ext>
            </a:extLst>
          </p:cNvPr>
          <p:cNvSpPr txBox="1"/>
          <p:nvPr/>
        </p:nvSpPr>
        <p:spPr>
          <a:xfrm>
            <a:off x="307477" y="7280811"/>
            <a:ext cx="422567" cy="261610"/>
          </a:xfrm>
          <a:prstGeom prst="rect">
            <a:avLst/>
          </a:prstGeom>
          <a:noFill/>
        </p:spPr>
        <p:txBody>
          <a:bodyPr wrap="square" rtlCol="0">
            <a:spAutoFit/>
          </a:bodyPr>
          <a:lstStyle/>
          <a:p>
            <a:pPr algn="ctr"/>
            <a:r>
              <a:rPr lang="en-US" altLang="ja-JP" sz="1100" b="1" dirty="0">
                <a:latin typeface="Meiryo" panose="020B0604030504040204" pitchFamily="34" charset="-128"/>
                <a:ea typeface="Meiryo" panose="020B0604030504040204" pitchFamily="34" charset="-128"/>
                <a:cs typeface="Meiryo UI" pitchFamily="50" charset="-128"/>
              </a:rPr>
              <a:t>03</a:t>
            </a:r>
          </a:p>
        </p:txBody>
      </p:sp>
      <p:sp>
        <p:nvSpPr>
          <p:cNvPr id="62" name="テキスト ボックス 61">
            <a:extLst>
              <a:ext uri="{FF2B5EF4-FFF2-40B4-BE49-F238E27FC236}">
                <a16:creationId xmlns:a16="http://schemas.microsoft.com/office/drawing/2014/main" id="{B3976D66-6877-C047-A806-6DB0799A8634}"/>
              </a:ext>
            </a:extLst>
          </p:cNvPr>
          <p:cNvSpPr txBox="1"/>
          <p:nvPr/>
        </p:nvSpPr>
        <p:spPr>
          <a:xfrm>
            <a:off x="743004" y="7283352"/>
            <a:ext cx="4294972" cy="276999"/>
          </a:xfrm>
          <a:prstGeom prst="rect">
            <a:avLst/>
          </a:prstGeom>
          <a:noFill/>
        </p:spPr>
        <p:txBody>
          <a:bodyPr wrap="square" rtlCol="0">
            <a:spAutoFit/>
          </a:bodyPr>
          <a:lstStyle/>
          <a:p>
            <a:r>
              <a:rPr lang="ja-JP" altLang="en-US" sz="1200" b="1"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著者キャリ子さん公式</a:t>
            </a:r>
            <a:r>
              <a:rPr lang="en-US" altLang="ja-JP" sz="1200" b="1"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Instagram</a:t>
            </a:r>
            <a:r>
              <a:rPr lang="ja-JP" altLang="en-US" sz="1200" b="1"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にて投稿</a:t>
            </a:r>
            <a:endParaRPr lang="en-US" altLang="ja-JP" sz="1200" b="1" dirty="0">
              <a:latin typeface="Meiryo" panose="020B0604030504040204" pitchFamily="34" charset="-128"/>
              <a:ea typeface="Meiryo" panose="020B0604030504040204" pitchFamily="34" charset="-128"/>
              <a:cs typeface="Meiryo UI" pitchFamily="50" charset="-128"/>
            </a:endParaRPr>
          </a:p>
        </p:txBody>
      </p:sp>
      <p:sp>
        <p:nvSpPr>
          <p:cNvPr id="63" name="テキスト ボックス 62">
            <a:extLst>
              <a:ext uri="{FF2B5EF4-FFF2-40B4-BE49-F238E27FC236}">
                <a16:creationId xmlns:a16="http://schemas.microsoft.com/office/drawing/2014/main" id="{32A5808D-CFB3-8D4E-83DD-CEF4EFBFFDF6}"/>
              </a:ext>
            </a:extLst>
          </p:cNvPr>
          <p:cNvSpPr txBox="1"/>
          <p:nvPr/>
        </p:nvSpPr>
        <p:spPr>
          <a:xfrm>
            <a:off x="771479" y="7530191"/>
            <a:ext cx="4773580" cy="261610"/>
          </a:xfrm>
          <a:prstGeom prst="rect">
            <a:avLst/>
          </a:prstGeom>
          <a:noFill/>
        </p:spPr>
        <p:txBody>
          <a:bodyPr wrap="square" rtlCol="0">
            <a:spAutoFit/>
          </a:bodyPr>
          <a:lstStyle/>
          <a:p>
            <a:pPr marL="171450" indent="-171450">
              <a:buFont typeface="Wingdings" panose="05000000000000000000" pitchFamily="2" charset="2"/>
              <a:buChar char="l"/>
            </a:pPr>
            <a:r>
              <a:rPr lang="ja-JP" altLang="en-US" sz="1100" b="1"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ストーリーズ</a:t>
            </a:r>
            <a:r>
              <a:rPr lang="ja-JP" altLang="en-US" sz="1100" b="1">
                <a:solidFill>
                  <a:prstClr val="black"/>
                </a:solidFill>
                <a:latin typeface="Meiryo UI" panose="020B0604030504040204" pitchFamily="50" charset="-128"/>
                <a:ea typeface="Meiryo UI" panose="020B0604030504040204" pitchFamily="50" charset="-128"/>
                <a:cs typeface="Meiryo UI" panose="020B0604030504040204" pitchFamily="50" charset="-128"/>
              </a:rPr>
              <a:t>・フィード　各</a:t>
            </a:r>
            <a:r>
              <a:rPr lang="en-US" altLang="ja-JP" sz="1100" b="1"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1</a:t>
            </a:r>
            <a:r>
              <a:rPr lang="ja-JP" altLang="en-US" sz="1100" b="1"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回</a:t>
            </a:r>
            <a:endParaRPr lang="en-US" altLang="ja-JP" sz="1100" b="1" dirty="0">
              <a:solidFill>
                <a:prstClr val="black"/>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97" name="正方形/長方形 96">
            <a:extLst>
              <a:ext uri="{FF2B5EF4-FFF2-40B4-BE49-F238E27FC236}">
                <a16:creationId xmlns:a16="http://schemas.microsoft.com/office/drawing/2014/main" id="{F8855400-9D92-E24F-AA59-75BD70D91B26}"/>
              </a:ext>
            </a:extLst>
          </p:cNvPr>
          <p:cNvSpPr/>
          <p:nvPr/>
        </p:nvSpPr>
        <p:spPr>
          <a:xfrm>
            <a:off x="0" y="8835279"/>
            <a:ext cx="6858000" cy="337877"/>
          </a:xfrm>
          <a:prstGeom prst="rect">
            <a:avLst/>
          </a:prstGeom>
          <a:solidFill>
            <a:srgbClr val="FF90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9" name="フッター プレースホルダー 5">
            <a:extLst>
              <a:ext uri="{FF2B5EF4-FFF2-40B4-BE49-F238E27FC236}">
                <a16:creationId xmlns:a16="http://schemas.microsoft.com/office/drawing/2014/main" id="{2412CF6C-CA85-F749-A5D9-0D2DA57CC981}"/>
              </a:ext>
            </a:extLst>
          </p:cNvPr>
          <p:cNvSpPr txBox="1">
            <a:spLocks/>
          </p:cNvSpPr>
          <p:nvPr/>
        </p:nvSpPr>
        <p:spPr>
          <a:xfrm>
            <a:off x="-99392" y="8873380"/>
            <a:ext cx="2723452" cy="273330"/>
          </a:xfrm>
          <a:prstGeom prst="rect">
            <a:avLst/>
          </a:prstGeom>
        </p:spPr>
        <p:txBody>
          <a:bodyPr vert="horz" lIns="91440" tIns="45720" rIns="91440" bIns="45720" rtlCol="0" anchor="ctr"/>
          <a:lstStyle>
            <a:defPPr>
              <a:defRPr lang="ja-JP"/>
            </a:defPPr>
            <a:lvl1pPr marL="0" algn="ctr" defTabSz="914400" rtl="0" eaLnBrk="1" latinLnBrk="0" hangingPunct="1">
              <a:defRPr kumimoji="1" sz="1200"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dirty="0">
                <a:solidFill>
                  <a:schemeClr val="bg1"/>
                </a:solidFill>
              </a:rPr>
              <a:t>C-station</a:t>
            </a:r>
            <a:r>
              <a:rPr lang="ja-JP" altLang="en-US" dirty="0">
                <a:solidFill>
                  <a:schemeClr val="bg1"/>
                </a:solidFill>
              </a:rPr>
              <a:t>　</a:t>
            </a:r>
            <a:r>
              <a:rPr lang="en-US" altLang="ja-JP" dirty="0">
                <a:solidFill>
                  <a:schemeClr val="bg1"/>
                </a:solidFill>
              </a:rPr>
              <a:t>https://c.kodansha.net/</a:t>
            </a:r>
            <a:endParaRPr lang="ja-JP" altLang="en-US" dirty="0">
              <a:solidFill>
                <a:schemeClr val="bg1"/>
              </a:solidFill>
            </a:endParaRPr>
          </a:p>
        </p:txBody>
      </p:sp>
      <p:sp>
        <p:nvSpPr>
          <p:cNvPr id="100" name="正方形/長方形 99">
            <a:extLst>
              <a:ext uri="{FF2B5EF4-FFF2-40B4-BE49-F238E27FC236}">
                <a16:creationId xmlns:a16="http://schemas.microsoft.com/office/drawing/2014/main" id="{8E13C52C-3EF5-2847-8024-01303DC02E55}"/>
              </a:ext>
            </a:extLst>
          </p:cNvPr>
          <p:cNvSpPr/>
          <p:nvPr/>
        </p:nvSpPr>
        <p:spPr>
          <a:xfrm>
            <a:off x="6223000" y="8539405"/>
            <a:ext cx="576064" cy="4907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4000" i="1">
                <a:solidFill>
                  <a:schemeClr val="bg1">
                    <a:lumMod val="65000"/>
                  </a:schemeClr>
                </a:solidFill>
                <a:latin typeface="Hiragino Kaku Gothic Std W8" charset="-128"/>
                <a:ea typeface="Hiragino Kaku Gothic Std W8" charset="-128"/>
                <a:cs typeface="Hiragino Kaku Gothic Std W8" charset="-128"/>
              </a:rPr>
              <a:t>９</a:t>
            </a:r>
            <a:endParaRPr kumimoji="1" lang="ja-JP" altLang="en-US" sz="4000" i="1" dirty="0">
              <a:solidFill>
                <a:schemeClr val="bg1">
                  <a:lumMod val="65000"/>
                </a:schemeClr>
              </a:solidFill>
              <a:latin typeface="Hiragino Kaku Gothic Std W8" charset="-128"/>
              <a:ea typeface="Hiragino Kaku Gothic Std W8" charset="-128"/>
              <a:cs typeface="Hiragino Kaku Gothic Std W8" charset="-128"/>
            </a:endParaRPr>
          </a:p>
        </p:txBody>
      </p:sp>
      <p:sp>
        <p:nvSpPr>
          <p:cNvPr id="64" name="正方形/長方形 63">
            <a:extLst>
              <a:ext uri="{FF2B5EF4-FFF2-40B4-BE49-F238E27FC236}">
                <a16:creationId xmlns:a16="http://schemas.microsoft.com/office/drawing/2014/main" id="{7AA76429-EBC5-4FF8-8A3C-3541BBCAA815}"/>
              </a:ext>
            </a:extLst>
          </p:cNvPr>
          <p:cNvSpPr/>
          <p:nvPr/>
        </p:nvSpPr>
        <p:spPr>
          <a:xfrm>
            <a:off x="5143642" y="8898632"/>
            <a:ext cx="946093" cy="230832"/>
          </a:xfrm>
          <a:prstGeom prst="rect">
            <a:avLst/>
          </a:prstGeom>
        </p:spPr>
        <p:txBody>
          <a:bodyPr wrap="none">
            <a:spAutoFit/>
          </a:bodyPr>
          <a:lstStyle/>
          <a:p>
            <a:r>
              <a:rPr lang="en-US" altLang="ja-JP" sz="900" dirty="0">
                <a:solidFill>
                  <a:schemeClr val="bg1"/>
                </a:solidFill>
              </a:rPr>
              <a:t>ℂ2020</a:t>
            </a:r>
            <a:r>
              <a:rPr lang="ja-JP" altLang="en-US" sz="900" dirty="0">
                <a:solidFill>
                  <a:schemeClr val="bg1"/>
                </a:solidFill>
              </a:rPr>
              <a:t>　講談社</a:t>
            </a:r>
          </a:p>
        </p:txBody>
      </p:sp>
      <p:cxnSp>
        <p:nvCxnSpPr>
          <p:cNvPr id="65" name="直線コネクタ 64">
            <a:extLst>
              <a:ext uri="{FF2B5EF4-FFF2-40B4-BE49-F238E27FC236}">
                <a16:creationId xmlns:a16="http://schemas.microsoft.com/office/drawing/2014/main" id="{A4B6CE8E-43DF-4A34-8B48-7BD586DB7AD2}"/>
              </a:ext>
            </a:extLst>
          </p:cNvPr>
          <p:cNvCxnSpPr>
            <a:cxnSpLocks/>
          </p:cNvCxnSpPr>
          <p:nvPr/>
        </p:nvCxnSpPr>
        <p:spPr>
          <a:xfrm>
            <a:off x="0" y="8784773"/>
            <a:ext cx="6017624" cy="0"/>
          </a:xfrm>
          <a:prstGeom prst="line">
            <a:avLst/>
          </a:prstGeom>
          <a:ln w="38100">
            <a:solidFill>
              <a:srgbClr val="FF90CD"/>
            </a:solidFill>
          </a:ln>
        </p:spPr>
        <p:style>
          <a:lnRef idx="1">
            <a:schemeClr val="accent1"/>
          </a:lnRef>
          <a:fillRef idx="0">
            <a:schemeClr val="accent1"/>
          </a:fillRef>
          <a:effectRef idx="0">
            <a:schemeClr val="accent1"/>
          </a:effectRef>
          <a:fontRef idx="minor">
            <a:schemeClr val="tx1"/>
          </a:fontRef>
        </p:style>
      </p:cxnSp>
      <p:sp>
        <p:nvSpPr>
          <p:cNvPr id="91" name="正方形/長方形 90">
            <a:extLst>
              <a:ext uri="{FF2B5EF4-FFF2-40B4-BE49-F238E27FC236}">
                <a16:creationId xmlns:a16="http://schemas.microsoft.com/office/drawing/2014/main" id="{B585FCA7-E7A3-49F3-A228-199551AEC887}"/>
              </a:ext>
            </a:extLst>
          </p:cNvPr>
          <p:cNvSpPr/>
          <p:nvPr/>
        </p:nvSpPr>
        <p:spPr>
          <a:xfrm flipV="1">
            <a:off x="116633" y="18538"/>
            <a:ext cx="2397967" cy="32403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kumimoji="1" lang="ja-JP" altLang="en-US" sz="900" dirty="0">
              <a:solidFill>
                <a:srgbClr val="FF66CC"/>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5" name="正方形/長方形 94">
            <a:extLst>
              <a:ext uri="{FF2B5EF4-FFF2-40B4-BE49-F238E27FC236}">
                <a16:creationId xmlns:a16="http://schemas.microsoft.com/office/drawing/2014/main" id="{35FC1981-1D9D-47A3-94E1-50085FC8F991}"/>
              </a:ext>
            </a:extLst>
          </p:cNvPr>
          <p:cNvSpPr/>
          <p:nvPr/>
        </p:nvSpPr>
        <p:spPr>
          <a:xfrm>
            <a:off x="0" y="0"/>
            <a:ext cx="6885385" cy="1400799"/>
          </a:xfrm>
          <a:prstGeom prst="rect">
            <a:avLst/>
          </a:prstGeom>
          <a:solidFill>
            <a:srgbClr val="FF90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300"/>
              </a:spcBef>
              <a:spcAft>
                <a:spcPts val="300"/>
              </a:spcAft>
            </a:pPr>
            <a:endParaRPr kumimoji="1" lang="ja-JP" altLang="en-US">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1" name="正方形/長方形 100">
            <a:extLst>
              <a:ext uri="{FF2B5EF4-FFF2-40B4-BE49-F238E27FC236}">
                <a16:creationId xmlns:a16="http://schemas.microsoft.com/office/drawing/2014/main" id="{5865B81E-8C57-42C1-80E1-F484D5CE331D}"/>
              </a:ext>
            </a:extLst>
          </p:cNvPr>
          <p:cNvSpPr/>
          <p:nvPr/>
        </p:nvSpPr>
        <p:spPr>
          <a:xfrm>
            <a:off x="238885" y="100075"/>
            <a:ext cx="2275715" cy="2922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en-US" altLang="ja-JP" sz="1100"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with online </a:t>
            </a:r>
            <a:r>
              <a:rPr kumimoji="1" lang="ja-JP" altLang="en-US" sz="1100"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のマンガがすごい！</a:t>
            </a:r>
          </a:p>
        </p:txBody>
      </p:sp>
      <p:grpSp>
        <p:nvGrpSpPr>
          <p:cNvPr id="102" name="グループ化 101">
            <a:extLst>
              <a:ext uri="{FF2B5EF4-FFF2-40B4-BE49-F238E27FC236}">
                <a16:creationId xmlns:a16="http://schemas.microsoft.com/office/drawing/2014/main" id="{6EB8163C-AC06-469F-9B81-27746EA25CF8}"/>
              </a:ext>
            </a:extLst>
          </p:cNvPr>
          <p:cNvGrpSpPr/>
          <p:nvPr/>
        </p:nvGrpSpPr>
        <p:grpSpPr>
          <a:xfrm>
            <a:off x="95902" y="75692"/>
            <a:ext cx="6664234" cy="1270342"/>
            <a:chOff x="95902" y="45212"/>
            <a:chExt cx="6664234" cy="1270342"/>
          </a:xfrm>
        </p:grpSpPr>
        <p:cxnSp>
          <p:nvCxnSpPr>
            <p:cNvPr id="103" name="直線コネクタ 102">
              <a:extLst>
                <a:ext uri="{FF2B5EF4-FFF2-40B4-BE49-F238E27FC236}">
                  <a16:creationId xmlns:a16="http://schemas.microsoft.com/office/drawing/2014/main" id="{C9708463-54AF-49DA-9A4F-63CDA45278AD}"/>
                </a:ext>
              </a:extLst>
            </p:cNvPr>
            <p:cNvCxnSpPr>
              <a:cxnSpLocks/>
            </p:cNvCxnSpPr>
            <p:nvPr/>
          </p:nvCxnSpPr>
          <p:spPr>
            <a:xfrm>
              <a:off x="95902" y="45212"/>
              <a:ext cx="0" cy="1270342"/>
            </a:xfrm>
            <a:prstGeom prst="line">
              <a:avLst/>
            </a:prstGeom>
            <a:ln w="76200" cap="rnd">
              <a:solidFill>
                <a:schemeClr val="bg1"/>
              </a:solidFill>
              <a:prstDash val="sysDot"/>
              <a:round/>
            </a:ln>
          </p:spPr>
          <p:style>
            <a:lnRef idx="1">
              <a:schemeClr val="accent1"/>
            </a:lnRef>
            <a:fillRef idx="0">
              <a:schemeClr val="accent1"/>
            </a:fillRef>
            <a:effectRef idx="0">
              <a:schemeClr val="accent1"/>
            </a:effectRef>
            <a:fontRef idx="minor">
              <a:schemeClr val="tx1"/>
            </a:fontRef>
          </p:style>
        </p:cxnSp>
        <p:cxnSp>
          <p:nvCxnSpPr>
            <p:cNvPr id="104" name="直線コネクタ 103">
              <a:extLst>
                <a:ext uri="{FF2B5EF4-FFF2-40B4-BE49-F238E27FC236}">
                  <a16:creationId xmlns:a16="http://schemas.microsoft.com/office/drawing/2014/main" id="{343386AE-DB4C-453E-A590-2812F5310D10}"/>
                </a:ext>
              </a:extLst>
            </p:cNvPr>
            <p:cNvCxnSpPr>
              <a:cxnSpLocks/>
            </p:cNvCxnSpPr>
            <p:nvPr/>
          </p:nvCxnSpPr>
          <p:spPr>
            <a:xfrm>
              <a:off x="6760136" y="45212"/>
              <a:ext cx="0" cy="1270342"/>
            </a:xfrm>
            <a:prstGeom prst="line">
              <a:avLst/>
            </a:prstGeom>
            <a:ln w="76200" cap="rnd">
              <a:solidFill>
                <a:schemeClr val="bg1"/>
              </a:solidFill>
              <a:prstDash val="sysDot"/>
              <a:round/>
            </a:ln>
          </p:spPr>
          <p:style>
            <a:lnRef idx="1">
              <a:schemeClr val="accent1"/>
            </a:lnRef>
            <a:fillRef idx="0">
              <a:schemeClr val="accent1"/>
            </a:fillRef>
            <a:effectRef idx="0">
              <a:schemeClr val="accent1"/>
            </a:effectRef>
            <a:fontRef idx="minor">
              <a:schemeClr val="tx1"/>
            </a:fontRef>
          </p:style>
        </p:cxnSp>
        <p:cxnSp>
          <p:nvCxnSpPr>
            <p:cNvPr id="105" name="直線コネクタ 104">
              <a:extLst>
                <a:ext uri="{FF2B5EF4-FFF2-40B4-BE49-F238E27FC236}">
                  <a16:creationId xmlns:a16="http://schemas.microsoft.com/office/drawing/2014/main" id="{E99DB788-54F3-401A-A903-36414720BD9D}"/>
                </a:ext>
              </a:extLst>
            </p:cNvPr>
            <p:cNvCxnSpPr>
              <a:cxnSpLocks/>
            </p:cNvCxnSpPr>
            <p:nvPr/>
          </p:nvCxnSpPr>
          <p:spPr>
            <a:xfrm>
              <a:off x="230694" y="1271099"/>
              <a:ext cx="6529442" cy="0"/>
            </a:xfrm>
            <a:prstGeom prst="line">
              <a:avLst/>
            </a:prstGeom>
            <a:ln w="76200" cap="rnd">
              <a:solidFill>
                <a:schemeClr val="bg1"/>
              </a:solidFill>
              <a:prstDash val="sysDot"/>
              <a:round/>
            </a:ln>
          </p:spPr>
          <p:style>
            <a:lnRef idx="1">
              <a:schemeClr val="accent1"/>
            </a:lnRef>
            <a:fillRef idx="0">
              <a:schemeClr val="accent1"/>
            </a:fillRef>
            <a:effectRef idx="0">
              <a:schemeClr val="accent1"/>
            </a:effectRef>
            <a:fontRef idx="minor">
              <a:schemeClr val="tx1"/>
            </a:fontRef>
          </p:style>
        </p:cxnSp>
      </p:grpSp>
      <p:cxnSp>
        <p:nvCxnSpPr>
          <p:cNvPr id="106" name="直線コネクタ 105">
            <a:extLst>
              <a:ext uri="{FF2B5EF4-FFF2-40B4-BE49-F238E27FC236}">
                <a16:creationId xmlns:a16="http://schemas.microsoft.com/office/drawing/2014/main" id="{537A17FF-33FA-4FB7-AAE6-00CFC78D7A51}"/>
              </a:ext>
            </a:extLst>
          </p:cNvPr>
          <p:cNvCxnSpPr>
            <a:cxnSpLocks/>
          </p:cNvCxnSpPr>
          <p:nvPr/>
        </p:nvCxnSpPr>
        <p:spPr>
          <a:xfrm>
            <a:off x="2447636" y="234275"/>
            <a:ext cx="295508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07" name="図 106" descr="プレート が含まれている画像&#10;&#10;自動的に生成された説明">
            <a:extLst>
              <a:ext uri="{FF2B5EF4-FFF2-40B4-BE49-F238E27FC236}">
                <a16:creationId xmlns:a16="http://schemas.microsoft.com/office/drawing/2014/main" id="{2C912270-B2FA-4BD3-BA74-8F9CC41FB786}"/>
              </a:ext>
            </a:extLst>
          </p:cNvPr>
          <p:cNvPicPr>
            <a:picLocks noChangeAspect="1"/>
          </p:cNvPicPr>
          <p:nvPr/>
        </p:nvPicPr>
        <p:blipFill>
          <a:blip r:embed="rId5"/>
          <a:stretch>
            <a:fillRect/>
          </a:stretch>
        </p:blipFill>
        <p:spPr>
          <a:xfrm>
            <a:off x="5511199" y="131743"/>
            <a:ext cx="1069833" cy="342038"/>
          </a:xfrm>
          <a:prstGeom prst="rect">
            <a:avLst/>
          </a:prstGeom>
        </p:spPr>
      </p:pic>
      <p:sp>
        <p:nvSpPr>
          <p:cNvPr id="109" name="テキスト ボックス 108">
            <a:extLst>
              <a:ext uri="{FF2B5EF4-FFF2-40B4-BE49-F238E27FC236}">
                <a16:creationId xmlns:a16="http://schemas.microsoft.com/office/drawing/2014/main" id="{861D8F93-8BD5-480F-B5F2-295AE36FC684}"/>
              </a:ext>
            </a:extLst>
          </p:cNvPr>
          <p:cNvSpPr txBox="1"/>
          <p:nvPr/>
        </p:nvSpPr>
        <p:spPr>
          <a:xfrm>
            <a:off x="204379" y="438046"/>
            <a:ext cx="6144434" cy="830997"/>
          </a:xfrm>
          <a:prstGeom prst="rect">
            <a:avLst/>
          </a:prstGeom>
          <a:noFill/>
        </p:spPr>
        <p:txBody>
          <a:bodyPr wrap="square" rtlCol="0">
            <a:spAutoFit/>
          </a:bodyPr>
          <a:lstStyle/>
          <a:p>
            <a:r>
              <a:rPr kumimoji="1" lang="ja-JP" altLang="en-US" sz="2000" b="1"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「キャリ子</a:t>
            </a:r>
            <a:r>
              <a:rPr kumimoji="1" lang="ja-JP" altLang="en-US" sz="2000" b="1">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の漫画</a:t>
            </a:r>
            <a:r>
              <a:rPr kumimoji="1" lang="en-US" altLang="ja-JP" sz="2000" b="1"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 - </a:t>
            </a:r>
            <a:r>
              <a:rPr kumimoji="1" lang="ja-JP" altLang="en-US" sz="2000" b="1">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日照り</a:t>
            </a:r>
            <a:r>
              <a:rPr kumimoji="1" lang="ja-JP" altLang="en-US" sz="2000" b="1"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モテ子」</a:t>
            </a:r>
          </a:p>
          <a:p>
            <a:r>
              <a:rPr kumimoji="1" lang="ja-JP" altLang="en-US" sz="2800" b="1"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タイアップメニュー</a:t>
            </a:r>
          </a:p>
        </p:txBody>
      </p:sp>
      <p:sp>
        <p:nvSpPr>
          <p:cNvPr id="111" name="四角形: 角を丸くする 53">
            <a:extLst>
              <a:ext uri="{FF2B5EF4-FFF2-40B4-BE49-F238E27FC236}">
                <a16:creationId xmlns:a16="http://schemas.microsoft.com/office/drawing/2014/main" id="{A6C01A72-8AEB-4E71-82FE-7EEBF25A4E44}"/>
              </a:ext>
            </a:extLst>
          </p:cNvPr>
          <p:cNvSpPr/>
          <p:nvPr/>
        </p:nvSpPr>
        <p:spPr>
          <a:xfrm>
            <a:off x="-79729" y="7887349"/>
            <a:ext cx="6117015" cy="292568"/>
          </a:xfrm>
          <a:prstGeom prst="roundRect">
            <a:avLst/>
          </a:prstGeom>
          <a:solidFill>
            <a:schemeClr val="tx2">
              <a:lumMod val="20000"/>
              <a:lumOff val="80000"/>
            </a:schemeClr>
          </a:solidFill>
        </p:spPr>
        <p:style>
          <a:lnRef idx="0">
            <a:schemeClr val="accent4"/>
          </a:lnRef>
          <a:fillRef idx="3">
            <a:schemeClr val="accent4"/>
          </a:fillRef>
          <a:effectRef idx="3">
            <a:schemeClr val="accent4"/>
          </a:effectRef>
          <a:fontRef idx="minor">
            <a:schemeClr val="lt1"/>
          </a:fontRef>
        </p:style>
        <p:txBody>
          <a:bodyPr rtlCol="0" anchor="ctr"/>
          <a:lstStyle/>
          <a:p>
            <a:pPr algn="ctr"/>
            <a:endParaRPr kumimoji="1" lang="ja-JP" altLang="en-US"/>
          </a:p>
        </p:txBody>
      </p:sp>
      <p:sp>
        <p:nvSpPr>
          <p:cNvPr id="112" name="楕円 54">
            <a:extLst>
              <a:ext uri="{FF2B5EF4-FFF2-40B4-BE49-F238E27FC236}">
                <a16:creationId xmlns:a16="http://schemas.microsoft.com/office/drawing/2014/main" id="{F92A3D7D-7E36-4D1C-9765-7820059D9785}"/>
              </a:ext>
            </a:extLst>
          </p:cNvPr>
          <p:cNvSpPr/>
          <p:nvPr/>
        </p:nvSpPr>
        <p:spPr>
          <a:xfrm>
            <a:off x="287511" y="7819376"/>
            <a:ext cx="442533" cy="442533"/>
          </a:xfrm>
          <a:prstGeom prst="ellipse">
            <a:avLst/>
          </a:prstGeom>
          <a:solidFill>
            <a:schemeClr val="bg1">
              <a:lumMod val="95000"/>
            </a:schemeClr>
          </a:solidFill>
          <a:ln w="3810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3" name="テキスト ボックス 112">
            <a:extLst>
              <a:ext uri="{FF2B5EF4-FFF2-40B4-BE49-F238E27FC236}">
                <a16:creationId xmlns:a16="http://schemas.microsoft.com/office/drawing/2014/main" id="{F6B76C10-770A-4A06-87EC-3C9D6236F38C}"/>
              </a:ext>
            </a:extLst>
          </p:cNvPr>
          <p:cNvSpPr txBox="1"/>
          <p:nvPr/>
        </p:nvSpPr>
        <p:spPr>
          <a:xfrm>
            <a:off x="307477" y="7930144"/>
            <a:ext cx="422567" cy="261610"/>
          </a:xfrm>
          <a:prstGeom prst="rect">
            <a:avLst/>
          </a:prstGeom>
          <a:noFill/>
        </p:spPr>
        <p:txBody>
          <a:bodyPr wrap="square" rtlCol="0">
            <a:spAutoFit/>
          </a:bodyPr>
          <a:lstStyle/>
          <a:p>
            <a:pPr algn="ctr"/>
            <a:r>
              <a:rPr lang="en-US" altLang="ja-JP" sz="1100" b="1" dirty="0">
                <a:latin typeface="Meiryo" panose="020B0604030504040204" pitchFamily="34" charset="-128"/>
                <a:ea typeface="Meiryo" panose="020B0604030504040204" pitchFamily="34" charset="-128"/>
                <a:cs typeface="Meiryo UI" pitchFamily="50" charset="-128"/>
              </a:rPr>
              <a:t>04</a:t>
            </a:r>
          </a:p>
        </p:txBody>
      </p:sp>
      <p:sp>
        <p:nvSpPr>
          <p:cNvPr id="114" name="テキスト ボックス 113">
            <a:extLst>
              <a:ext uri="{FF2B5EF4-FFF2-40B4-BE49-F238E27FC236}">
                <a16:creationId xmlns:a16="http://schemas.microsoft.com/office/drawing/2014/main" id="{3427A265-3667-490E-82B2-50792D6804F0}"/>
              </a:ext>
            </a:extLst>
          </p:cNvPr>
          <p:cNvSpPr txBox="1"/>
          <p:nvPr/>
        </p:nvSpPr>
        <p:spPr>
          <a:xfrm>
            <a:off x="743004" y="7932685"/>
            <a:ext cx="4294972" cy="276999"/>
          </a:xfrm>
          <a:prstGeom prst="rect">
            <a:avLst/>
          </a:prstGeom>
          <a:noFill/>
        </p:spPr>
        <p:txBody>
          <a:bodyPr wrap="square" rtlCol="0">
            <a:spAutoFit/>
          </a:bodyPr>
          <a:lstStyle/>
          <a:p>
            <a:r>
              <a:rPr lang="ja-JP" altLang="en-US" sz="1200" b="1"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タイトルイラスト二次使用料</a:t>
            </a:r>
            <a:endParaRPr lang="en-US" altLang="ja-JP" sz="1200" b="1" dirty="0">
              <a:latin typeface="Meiryo" panose="020B0604030504040204" pitchFamily="34" charset="-128"/>
              <a:ea typeface="Meiryo" panose="020B0604030504040204" pitchFamily="34" charset="-128"/>
              <a:cs typeface="Meiryo UI" pitchFamily="50" charset="-128"/>
            </a:endParaRPr>
          </a:p>
        </p:txBody>
      </p:sp>
      <p:sp>
        <p:nvSpPr>
          <p:cNvPr id="115" name="テキスト ボックス 114">
            <a:extLst>
              <a:ext uri="{FF2B5EF4-FFF2-40B4-BE49-F238E27FC236}">
                <a16:creationId xmlns:a16="http://schemas.microsoft.com/office/drawing/2014/main" id="{03C79968-7EC1-48A4-B841-F0CB8C1F4AAC}"/>
              </a:ext>
            </a:extLst>
          </p:cNvPr>
          <p:cNvSpPr txBox="1"/>
          <p:nvPr/>
        </p:nvSpPr>
        <p:spPr>
          <a:xfrm>
            <a:off x="771479" y="8179524"/>
            <a:ext cx="4773580" cy="261610"/>
          </a:xfrm>
          <a:prstGeom prst="rect">
            <a:avLst/>
          </a:prstGeom>
          <a:noFill/>
        </p:spPr>
        <p:txBody>
          <a:bodyPr wrap="square" rtlCol="0">
            <a:spAutoFit/>
          </a:bodyPr>
          <a:lstStyle/>
          <a:p>
            <a:pPr marL="171450" indent="-171450">
              <a:buFont typeface="Wingdings" panose="05000000000000000000" pitchFamily="2" charset="2"/>
              <a:buChar char="l"/>
            </a:pPr>
            <a:r>
              <a:rPr lang="ja-JP" altLang="en-US" sz="1100" b="1">
                <a:solidFill>
                  <a:prstClr val="black"/>
                </a:solidFill>
                <a:latin typeface="Meiryo UI" panose="020B0604030504040204" pitchFamily="50" charset="-128"/>
                <a:ea typeface="Meiryo UI" panose="020B0604030504040204" pitchFamily="50" charset="-128"/>
                <a:cs typeface="Meiryo UI" panose="020B0604030504040204" pitchFamily="50" charset="-128"/>
              </a:rPr>
              <a:t>クライアント様</a:t>
            </a:r>
            <a:r>
              <a:rPr lang="en-US" altLang="ja-JP" sz="1100" b="1"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WEB</a:t>
            </a:r>
            <a:r>
              <a:rPr lang="ja-JP" altLang="en-US" sz="1100" b="1">
                <a:solidFill>
                  <a:prstClr val="black"/>
                </a:solidFill>
                <a:latin typeface="Meiryo UI" panose="020B0604030504040204" pitchFamily="50" charset="-128"/>
                <a:ea typeface="Meiryo UI" panose="020B0604030504040204" pitchFamily="50" charset="-128"/>
                <a:cs typeface="Meiryo UI" panose="020B0604030504040204" pitchFamily="50" charset="-128"/>
              </a:rPr>
              <a:t>サイト</a:t>
            </a:r>
            <a:r>
              <a:rPr lang="ja-JP" altLang="en-US" sz="1100" b="1"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・公式</a:t>
            </a:r>
            <a:r>
              <a:rPr lang="en-US" altLang="ja-JP" sz="1100" b="1"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SNS</a:t>
            </a:r>
            <a:r>
              <a:rPr lang="ja-JP" altLang="en-US" sz="1100" b="1"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にて</a:t>
            </a:r>
            <a:r>
              <a:rPr lang="en-US" altLang="ja-JP" sz="1100" b="1"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1</a:t>
            </a:r>
            <a:r>
              <a:rPr lang="ja-JP" altLang="en-US" sz="1100" b="1">
                <a:solidFill>
                  <a:prstClr val="black"/>
                </a:solidFill>
                <a:latin typeface="Meiryo UI" panose="020B0604030504040204" pitchFamily="50" charset="-128"/>
                <a:ea typeface="Meiryo UI" panose="020B0604030504040204" pitchFamily="50" charset="-128"/>
                <a:cs typeface="Meiryo UI" panose="020B0604030504040204" pitchFamily="50" charset="-128"/>
              </a:rPr>
              <a:t>か月間、使用可能</a:t>
            </a:r>
            <a:endParaRPr lang="en-US" altLang="ja-JP" sz="1100" b="1" dirty="0">
              <a:solidFill>
                <a:prstClr val="black"/>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4" name="フローチャート: 代替処理 3">
            <a:extLst>
              <a:ext uri="{FF2B5EF4-FFF2-40B4-BE49-F238E27FC236}">
                <a16:creationId xmlns:a16="http://schemas.microsoft.com/office/drawing/2014/main" id="{6A2E39FE-DF17-4857-9203-1D6438DB7B54}"/>
              </a:ext>
            </a:extLst>
          </p:cNvPr>
          <p:cNvSpPr/>
          <p:nvPr/>
        </p:nvSpPr>
        <p:spPr>
          <a:xfrm flipV="1">
            <a:off x="155127" y="1644656"/>
            <a:ext cx="6547746" cy="417033"/>
          </a:xfrm>
          <a:prstGeom prst="flowChartAlternateProcess">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kumimoji="1" lang="ja-JP" altLang="en-US"/>
          </a:p>
        </p:txBody>
      </p:sp>
      <p:sp>
        <p:nvSpPr>
          <p:cNvPr id="69" name="テキスト ボックス 68">
            <a:extLst>
              <a:ext uri="{FF2B5EF4-FFF2-40B4-BE49-F238E27FC236}">
                <a16:creationId xmlns:a16="http://schemas.microsoft.com/office/drawing/2014/main" id="{05D8960A-026C-684C-B7E7-041C59157FFC}"/>
              </a:ext>
            </a:extLst>
          </p:cNvPr>
          <p:cNvSpPr txBox="1"/>
          <p:nvPr/>
        </p:nvSpPr>
        <p:spPr>
          <a:xfrm>
            <a:off x="95902" y="1730079"/>
            <a:ext cx="6703162" cy="523220"/>
          </a:xfrm>
          <a:prstGeom prst="rect">
            <a:avLst/>
          </a:prstGeom>
          <a:noFill/>
        </p:spPr>
        <p:txBody>
          <a:bodyPr wrap="square" rtlCol="0">
            <a:spAutoFit/>
          </a:bodyPr>
          <a:lstStyle/>
          <a:p>
            <a:pPr algn="ctr"/>
            <a:r>
              <a:rPr kumimoji="1" lang="ja-JP" altLang="en-US" sz="1400" b="1">
                <a:solidFill>
                  <a:schemeClr val="bg1"/>
                </a:solidFill>
                <a:latin typeface="Meiryo" panose="020B0604030504040204" pitchFamily="34" charset="-128"/>
                <a:ea typeface="Meiryo" panose="020B0604030504040204" pitchFamily="34" charset="-128"/>
              </a:rPr>
              <a:t>タイアップ事例：ワタベウェディング様／</a:t>
            </a:r>
            <a:r>
              <a:rPr kumimoji="1" lang="en" altLang="ja-JP" sz="1400" b="1" dirty="0">
                <a:solidFill>
                  <a:schemeClr val="bg1"/>
                </a:solidFill>
                <a:latin typeface="Meiryo" panose="020B0604030504040204" pitchFamily="34" charset="-128"/>
                <a:ea typeface="Meiryo" panose="020B0604030504040204" pitchFamily="34" charset="-128"/>
              </a:rPr>
              <a:t>with online</a:t>
            </a:r>
            <a:r>
              <a:rPr kumimoji="1" lang="ja-JP" altLang="en" sz="1400" b="1">
                <a:solidFill>
                  <a:schemeClr val="bg1"/>
                </a:solidFill>
                <a:latin typeface="Meiryo" panose="020B0604030504040204" pitchFamily="34" charset="-128"/>
                <a:ea typeface="Meiryo" panose="020B0604030504040204" pitchFamily="34" charset="-128"/>
              </a:rPr>
              <a:t>（</a:t>
            </a:r>
            <a:r>
              <a:rPr kumimoji="1" lang="en" altLang="ja-JP" sz="1400" b="1" dirty="0">
                <a:solidFill>
                  <a:schemeClr val="bg1"/>
                </a:solidFill>
                <a:latin typeface="Meiryo" panose="020B0604030504040204" pitchFamily="34" charset="-128"/>
                <a:ea typeface="Meiryo" panose="020B0604030504040204" pitchFamily="34" charset="-128"/>
              </a:rPr>
              <a:t>2019</a:t>
            </a:r>
            <a:r>
              <a:rPr kumimoji="1" lang="ja-JP" altLang="en-US" sz="1400" b="1">
                <a:solidFill>
                  <a:schemeClr val="bg1"/>
                </a:solidFill>
                <a:latin typeface="Meiryo" panose="020B0604030504040204" pitchFamily="34" charset="-128"/>
                <a:ea typeface="Meiryo" panose="020B0604030504040204" pitchFamily="34" charset="-128"/>
              </a:rPr>
              <a:t>年</a:t>
            </a:r>
            <a:r>
              <a:rPr kumimoji="1" lang="en-US" altLang="ja-JP" sz="1400" b="1" dirty="0">
                <a:solidFill>
                  <a:schemeClr val="bg1"/>
                </a:solidFill>
                <a:latin typeface="Meiryo" panose="020B0604030504040204" pitchFamily="34" charset="-128"/>
                <a:ea typeface="Meiryo" panose="020B0604030504040204" pitchFamily="34" charset="-128"/>
              </a:rPr>
              <a:t>12</a:t>
            </a:r>
            <a:r>
              <a:rPr kumimoji="1" lang="ja-JP" altLang="en-US" sz="1400" b="1">
                <a:solidFill>
                  <a:schemeClr val="bg1"/>
                </a:solidFill>
                <a:latin typeface="Meiryo" panose="020B0604030504040204" pitchFamily="34" charset="-128"/>
                <a:ea typeface="Meiryo" panose="020B0604030504040204" pitchFamily="34" charset="-128"/>
              </a:rPr>
              <a:t>月掲載）</a:t>
            </a:r>
          </a:p>
          <a:p>
            <a:pPr algn="ctr"/>
            <a:endParaRPr kumimoji="1" lang="ja-JP" altLang="en-US" sz="1400" b="1" dirty="0">
              <a:solidFill>
                <a:schemeClr val="bg1"/>
              </a:solidFill>
              <a:latin typeface="Meiryo" panose="020B0604030504040204" pitchFamily="34" charset="-128"/>
              <a:ea typeface="Meiryo" panose="020B0604030504040204" pitchFamily="34" charset="-128"/>
            </a:endParaRPr>
          </a:p>
        </p:txBody>
      </p:sp>
      <p:sp>
        <p:nvSpPr>
          <p:cNvPr id="68" name="四角形: 角を丸くする 16">
            <a:extLst>
              <a:ext uri="{FF2B5EF4-FFF2-40B4-BE49-F238E27FC236}">
                <a16:creationId xmlns:a16="http://schemas.microsoft.com/office/drawing/2014/main" id="{EF37245E-256E-4C65-AB10-19B62943C220}"/>
              </a:ext>
            </a:extLst>
          </p:cNvPr>
          <p:cNvSpPr/>
          <p:nvPr/>
        </p:nvSpPr>
        <p:spPr>
          <a:xfrm>
            <a:off x="4541963" y="603950"/>
            <a:ext cx="937467" cy="521524"/>
          </a:xfrm>
          <a:prstGeom prst="roundRect">
            <a:avLst/>
          </a:prstGeom>
          <a:solidFill>
            <a:schemeClr val="bg1"/>
          </a:solidFill>
          <a:ln w="28575">
            <a:solidFill>
              <a:srgbClr val="FF69B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0" name="テキスト ボックス 69">
            <a:extLst>
              <a:ext uri="{FF2B5EF4-FFF2-40B4-BE49-F238E27FC236}">
                <a16:creationId xmlns:a16="http://schemas.microsoft.com/office/drawing/2014/main" id="{320BF37B-22C1-40B5-877F-80D58D23602E}"/>
              </a:ext>
            </a:extLst>
          </p:cNvPr>
          <p:cNvSpPr txBox="1"/>
          <p:nvPr/>
        </p:nvSpPr>
        <p:spPr>
          <a:xfrm>
            <a:off x="4541963" y="656487"/>
            <a:ext cx="937467" cy="430887"/>
          </a:xfrm>
          <a:prstGeom prst="rect">
            <a:avLst/>
          </a:prstGeom>
          <a:noFill/>
        </p:spPr>
        <p:txBody>
          <a:bodyPr wrap="square" rtlCol="0">
            <a:spAutoFit/>
          </a:bodyPr>
          <a:lstStyle/>
          <a:p>
            <a:pPr algn="ctr"/>
            <a:r>
              <a:rPr lang="ja-JP" altLang="en-US" sz="1100" b="1" dirty="0">
                <a:solidFill>
                  <a:schemeClr val="accent2"/>
                </a:solidFill>
                <a:latin typeface="Meiryo" panose="020B0604030504040204" pitchFamily="34" charset="-128"/>
                <a:ea typeface="Meiryo" panose="020B0604030504040204" pitchFamily="34" charset="-128"/>
                <a:cs typeface="Meiryo UI" pitchFamily="50" charset="-128"/>
              </a:rPr>
              <a:t>マンガで</a:t>
            </a:r>
            <a:endParaRPr lang="en-US" altLang="ja-JP" sz="1100" b="1" dirty="0">
              <a:solidFill>
                <a:schemeClr val="accent2"/>
              </a:solidFill>
              <a:latin typeface="Meiryo" panose="020B0604030504040204" pitchFamily="34" charset="-128"/>
              <a:ea typeface="Meiryo" panose="020B0604030504040204" pitchFamily="34" charset="-128"/>
              <a:cs typeface="Meiryo UI" pitchFamily="50" charset="-128"/>
            </a:endParaRPr>
          </a:p>
          <a:p>
            <a:pPr algn="ctr"/>
            <a:r>
              <a:rPr lang="ja-JP" altLang="en-US" sz="1100" b="1" dirty="0">
                <a:solidFill>
                  <a:schemeClr val="accent2"/>
                </a:solidFill>
                <a:latin typeface="Meiryo" panose="020B0604030504040204" pitchFamily="34" charset="-128"/>
                <a:ea typeface="Meiryo" panose="020B0604030504040204" pitchFamily="34" charset="-128"/>
                <a:cs typeface="Meiryo UI" pitchFamily="50" charset="-128"/>
              </a:rPr>
              <a:t>興味喚起</a:t>
            </a:r>
            <a:endParaRPr lang="en-US" altLang="ja-JP" sz="1100" b="1" dirty="0">
              <a:solidFill>
                <a:schemeClr val="accent2"/>
              </a:solidFill>
              <a:latin typeface="Meiryo" panose="020B0604030504040204" pitchFamily="34" charset="-128"/>
              <a:ea typeface="Meiryo" panose="020B0604030504040204" pitchFamily="34" charset="-128"/>
              <a:cs typeface="Meiryo UI" pitchFamily="50" charset="-128"/>
            </a:endParaRPr>
          </a:p>
        </p:txBody>
      </p:sp>
      <p:sp>
        <p:nvSpPr>
          <p:cNvPr id="71" name="四角形: 角を丸くする 66">
            <a:extLst>
              <a:ext uri="{FF2B5EF4-FFF2-40B4-BE49-F238E27FC236}">
                <a16:creationId xmlns:a16="http://schemas.microsoft.com/office/drawing/2014/main" id="{5F50507C-4959-4B55-ABEA-910E11B9DB01}"/>
              </a:ext>
            </a:extLst>
          </p:cNvPr>
          <p:cNvSpPr/>
          <p:nvPr/>
        </p:nvSpPr>
        <p:spPr>
          <a:xfrm>
            <a:off x="5610118" y="603950"/>
            <a:ext cx="937467" cy="521524"/>
          </a:xfrm>
          <a:prstGeom prst="roundRect">
            <a:avLst/>
          </a:prstGeom>
          <a:solidFill>
            <a:schemeClr val="bg1"/>
          </a:solidFill>
          <a:ln w="28575">
            <a:solidFill>
              <a:srgbClr val="FF69B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2" name="テキスト ボックス 71">
            <a:extLst>
              <a:ext uri="{FF2B5EF4-FFF2-40B4-BE49-F238E27FC236}">
                <a16:creationId xmlns:a16="http://schemas.microsoft.com/office/drawing/2014/main" id="{250F91C8-51DD-4CB2-BF47-6A4C102D81EB}"/>
              </a:ext>
            </a:extLst>
          </p:cNvPr>
          <p:cNvSpPr txBox="1"/>
          <p:nvPr/>
        </p:nvSpPr>
        <p:spPr>
          <a:xfrm>
            <a:off x="5610118" y="656487"/>
            <a:ext cx="937467" cy="430887"/>
          </a:xfrm>
          <a:prstGeom prst="rect">
            <a:avLst/>
          </a:prstGeom>
          <a:noFill/>
        </p:spPr>
        <p:txBody>
          <a:bodyPr wrap="square" rtlCol="0">
            <a:spAutoFit/>
          </a:bodyPr>
          <a:lstStyle/>
          <a:p>
            <a:pPr algn="ctr"/>
            <a:r>
              <a:rPr lang="ja-JP" altLang="en-US" sz="1100" b="1" dirty="0">
                <a:solidFill>
                  <a:schemeClr val="accent2"/>
                </a:solidFill>
                <a:latin typeface="Meiryo" panose="020B0604030504040204" pitchFamily="34" charset="-128"/>
                <a:ea typeface="Meiryo" panose="020B0604030504040204" pitchFamily="34" charset="-128"/>
                <a:cs typeface="Meiryo UI" pitchFamily="50" charset="-128"/>
              </a:rPr>
              <a:t>マンガで</a:t>
            </a:r>
            <a:endParaRPr lang="en-US" altLang="ja-JP" sz="1100" b="1" dirty="0">
              <a:solidFill>
                <a:schemeClr val="accent2"/>
              </a:solidFill>
              <a:latin typeface="Meiryo" panose="020B0604030504040204" pitchFamily="34" charset="-128"/>
              <a:ea typeface="Meiryo" panose="020B0604030504040204" pitchFamily="34" charset="-128"/>
              <a:cs typeface="Meiryo UI" pitchFamily="50" charset="-128"/>
            </a:endParaRPr>
          </a:p>
          <a:p>
            <a:pPr algn="ctr"/>
            <a:r>
              <a:rPr lang="ja-JP" altLang="en-US" sz="1100" b="1" dirty="0">
                <a:solidFill>
                  <a:schemeClr val="accent2"/>
                </a:solidFill>
                <a:latin typeface="Meiryo" panose="020B0604030504040204" pitchFamily="34" charset="-128"/>
                <a:ea typeface="Meiryo" panose="020B0604030504040204" pitchFamily="34" charset="-128"/>
                <a:cs typeface="Meiryo UI" pitchFamily="50" charset="-128"/>
              </a:rPr>
              <a:t>商品理解</a:t>
            </a:r>
            <a:endParaRPr lang="en-US" altLang="ja-JP" sz="1100" b="1" dirty="0">
              <a:solidFill>
                <a:schemeClr val="accent2"/>
              </a:solidFill>
              <a:latin typeface="Meiryo" panose="020B0604030504040204" pitchFamily="34" charset="-128"/>
              <a:ea typeface="Meiryo" panose="020B0604030504040204" pitchFamily="34" charset="-128"/>
              <a:cs typeface="Meiryo UI" pitchFamily="50" charset="-128"/>
            </a:endParaRPr>
          </a:p>
        </p:txBody>
      </p:sp>
    </p:spTree>
    <p:extLst>
      <p:ext uri="{BB962C8B-B14F-4D97-AF65-F5344CB8AC3E}">
        <p14:creationId xmlns:p14="http://schemas.microsoft.com/office/powerpoint/2010/main" val="54965338"/>
      </p:ext>
    </p:extLst>
  </p:cSld>
  <p:clrMapOvr>
    <a:masterClrMapping/>
  </p:clrMapOvr>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3277</TotalTime>
  <Words>2370</Words>
  <Application>Microsoft Macintosh PowerPoint</Application>
  <PresentationFormat>画面に合わせる (4:3)</PresentationFormat>
  <Paragraphs>324</Paragraphs>
  <Slides>11</Slides>
  <Notes>0</Notes>
  <HiddenSlides>0</HiddenSlides>
  <MMClips>0</MMClips>
  <ScaleCrop>false</ScaleCrop>
  <HeadingPairs>
    <vt:vector size="6" baseType="variant">
      <vt:variant>
        <vt:lpstr>使用されているフォント</vt:lpstr>
      </vt:variant>
      <vt:variant>
        <vt:i4>10</vt:i4>
      </vt:variant>
      <vt:variant>
        <vt:lpstr>テーマ</vt:lpstr>
      </vt:variant>
      <vt:variant>
        <vt:i4>1</vt:i4>
      </vt:variant>
      <vt:variant>
        <vt:lpstr>スライド タイトル</vt:lpstr>
      </vt:variant>
      <vt:variant>
        <vt:i4>11</vt:i4>
      </vt:variant>
    </vt:vector>
  </HeadingPairs>
  <TitlesOfParts>
    <vt:vector size="22" baseType="lpstr">
      <vt:lpstr>Hiragino Kaku Gothic Std W8</vt:lpstr>
      <vt:lpstr>Meiryo UI</vt:lpstr>
      <vt:lpstr>Migu 1C</vt:lpstr>
      <vt:lpstr>メイリオ</vt:lpstr>
      <vt:lpstr>メイリオ</vt:lpstr>
      <vt:lpstr>Arial</vt:lpstr>
      <vt:lpstr>Calibri</vt:lpstr>
      <vt:lpstr>Calibri Light</vt:lpstr>
      <vt:lpstr>Cavolini</vt:lpstr>
      <vt:lpstr>Wingdings</vt:lpstr>
      <vt:lpstr>Office テーマ</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マンガがすごい！</dc:title>
  <dc:creator>赤坂匡介</dc:creator>
  <cp:lastModifiedBy>赤坂匡介</cp:lastModifiedBy>
  <cp:revision>214</cp:revision>
  <cp:lastPrinted>2020-05-19T10:37:00Z</cp:lastPrinted>
  <dcterms:created xsi:type="dcterms:W3CDTF">2020-04-21T06:47:44Z</dcterms:created>
  <dcterms:modified xsi:type="dcterms:W3CDTF">2020-05-19T10:37:01Z</dcterms:modified>
</cp:coreProperties>
</file>